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75" r:id="rId3"/>
    <p:sldId id="339" r:id="rId4"/>
    <p:sldId id="340" r:id="rId5"/>
    <p:sldId id="341" r:id="rId6"/>
    <p:sldId id="342" r:id="rId7"/>
    <p:sldId id="343" r:id="rId8"/>
    <p:sldId id="381" r:id="rId9"/>
    <p:sldId id="380" r:id="rId10"/>
    <p:sldId id="387" r:id="rId11"/>
    <p:sldId id="388" r:id="rId12"/>
    <p:sldId id="360" r:id="rId13"/>
    <p:sldId id="366" r:id="rId14"/>
    <p:sldId id="368" r:id="rId15"/>
    <p:sldId id="394" r:id="rId16"/>
    <p:sldId id="395" r:id="rId17"/>
    <p:sldId id="396" r:id="rId18"/>
    <p:sldId id="406" r:id="rId19"/>
    <p:sldId id="397" r:id="rId20"/>
    <p:sldId id="400" r:id="rId21"/>
    <p:sldId id="401" r:id="rId22"/>
    <p:sldId id="398" r:id="rId23"/>
    <p:sldId id="399" r:id="rId24"/>
    <p:sldId id="371" r:id="rId25"/>
    <p:sldId id="402" r:id="rId26"/>
    <p:sldId id="403" r:id="rId27"/>
    <p:sldId id="404" r:id="rId28"/>
    <p:sldId id="372" r:id="rId29"/>
    <p:sldId id="40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BCC89-B806-488C-90C5-871ED7E7BFE8}" type="datetimeFigureOut">
              <a:rPr lang="en-GB" smtClean="0"/>
              <a:t>03/02/2021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483BC-77A4-4991-A1DA-641B45C4C858}" type="slidenum">
              <a:rPr lang="en-GB" smtClean="0"/>
              <a:t>‹#›</a:t>
            </a:fld>
            <a:endParaRPr lang="en-GB" dirty="0"/>
          </a:p>
        </p:txBody>
      </p:sp>
    </p:spTree>
    <p:extLst>
      <p:ext uri="{BB962C8B-B14F-4D97-AF65-F5344CB8AC3E}">
        <p14:creationId xmlns:p14="http://schemas.microsoft.com/office/powerpoint/2010/main" val="166327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82351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84026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76683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610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57279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400143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16092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53385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369169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96444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423297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31CCB-0E02-47D3-A6E7-630AF0F0D6D5}" type="datetimeFigureOut">
              <a:rPr lang="en-GB" smtClean="0"/>
              <a:t>03/02/2021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76300-6BD7-479C-A9E5-2E6F2AE38172}" type="slidenum">
              <a:rPr lang="en-GB" smtClean="0"/>
              <a:t>‹#›</a:t>
            </a:fld>
            <a:endParaRPr lang="en-GB" dirty="0"/>
          </a:p>
        </p:txBody>
      </p:sp>
    </p:spTree>
    <p:extLst>
      <p:ext uri="{BB962C8B-B14F-4D97-AF65-F5344CB8AC3E}">
        <p14:creationId xmlns:p14="http://schemas.microsoft.com/office/powerpoint/2010/main" val="12282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8DC20BE-2EE3-423E-8873-7E684D033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AA693EB7-865B-49B6-B0F4-7D3289D18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2A9F2CB3-30FC-4D74-9828-E54A14E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1" name="Oval 50">
              <a:extLst>
                <a:ext uri="{FF2B5EF4-FFF2-40B4-BE49-F238E27FC236}">
                  <a16:creationId xmlns:a16="http://schemas.microsoft.com/office/drawing/2014/main" id="{DD378B62-AB8A-4F57-8CBB-0AF8F9B27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1">
              <a:extLst>
                <a:ext uri="{FF2B5EF4-FFF2-40B4-BE49-F238E27FC236}">
                  <a16:creationId xmlns:a16="http://schemas.microsoft.com/office/drawing/2014/main" id="{33DFF38A-6D97-456F-AFB7-1E8A7DD916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2">
              <a:extLst>
                <a:ext uri="{FF2B5EF4-FFF2-40B4-BE49-F238E27FC236}">
                  <a16:creationId xmlns:a16="http://schemas.microsoft.com/office/drawing/2014/main" id="{749F7C53-34E8-4749-BE7A-87D4AB16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53">
              <a:extLst>
                <a:ext uri="{FF2B5EF4-FFF2-40B4-BE49-F238E27FC236}">
                  <a16:creationId xmlns:a16="http://schemas.microsoft.com/office/drawing/2014/main" id="{E5BDFD14-551C-49C6-B27A-08EB651AD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71F7DC4-06A5-41D7-94E6-C8BD776BF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0B99CC9C-15E5-4E8F-B8A5-FA0A57522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Rectangle 57">
            <a:extLst>
              <a:ext uri="{FF2B5EF4-FFF2-40B4-BE49-F238E27FC236}">
                <a16:creationId xmlns:a16="http://schemas.microsoft.com/office/drawing/2014/main" id="{F3856C81-415E-484F-93E4-C329F454D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CC95D42B-FBF3-4C81-8FD4-CBED235411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61" name="Straight Connector 60">
              <a:extLst>
                <a:ext uri="{FF2B5EF4-FFF2-40B4-BE49-F238E27FC236}">
                  <a16:creationId xmlns:a16="http://schemas.microsoft.com/office/drawing/2014/main" id="{F9A2762D-96C8-43A9-8FB4-B893A422FD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80D8D0F-A2C7-4629-B042-A99DF4CD1F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AA066E0-8819-4B74-B577-4F86B6ACB3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86822E5-6B0C-4271-AAEB-6E5B9AB9B8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B29481A6-9A3B-4120-9C9D-8BD206C92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54E220D0-6FEB-4727-960C-B637712D71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9" name="Straight Connector 68">
              <a:extLst>
                <a:ext uri="{FF2B5EF4-FFF2-40B4-BE49-F238E27FC236}">
                  <a16:creationId xmlns:a16="http://schemas.microsoft.com/office/drawing/2014/main" id="{30854E48-F0D5-4C38-80CF-950BE37A8F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6529B87-72DD-45B8-89EC-6358F8678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A5B663B-04AC-4C76-A8D2-80D94C33A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BB4FF8E-FA13-4808-9658-DC67573F79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30936" y="803501"/>
            <a:ext cx="5107366" cy="5321960"/>
          </a:xfrm>
          <a:noFill/>
        </p:spPr>
        <p:txBody>
          <a:bodyPr anchor="t">
            <a:normAutofit/>
          </a:bodyPr>
          <a:lstStyle/>
          <a:p>
            <a:pPr algn="l"/>
            <a:r>
              <a:rPr lang="en-GB" sz="4800" dirty="0">
                <a:solidFill>
                  <a:schemeClr val="bg1"/>
                </a:solidFill>
                <a:latin typeface="Arial" panose="020B0604020202020204" pitchFamily="34" charset="0"/>
                <a:cs typeface="Arial" panose="020B0604020202020204" pitchFamily="34" charset="0"/>
              </a:rPr>
              <a:t>Highways Safety Hub</a:t>
            </a:r>
            <a:br>
              <a:rPr lang="en-GB" sz="4800" dirty="0">
                <a:solidFill>
                  <a:schemeClr val="bg1"/>
                </a:solidFill>
                <a:latin typeface="Arial" panose="020B0604020202020204" pitchFamily="34" charset="0"/>
                <a:cs typeface="Arial" panose="020B0604020202020204" pitchFamily="34" charset="0"/>
              </a:rPr>
            </a:br>
            <a:endParaRPr lang="en-GB" sz="48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143158" y="803501"/>
            <a:ext cx="5266365" cy="2197206"/>
          </a:xfrm>
          <a:noFill/>
        </p:spPr>
        <p:txBody>
          <a:bodyPr anchor="t">
            <a:normAutofit/>
          </a:bodyPr>
          <a:lstStyle/>
          <a:p>
            <a:pPr algn="l"/>
            <a:r>
              <a:rPr lang="en-GB" sz="3600" b="1" dirty="0">
                <a:solidFill>
                  <a:schemeClr val="bg1"/>
                </a:solidFill>
                <a:latin typeface="Arial" panose="020B0604020202020204" pitchFamily="34" charset="0"/>
                <a:cs typeface="Arial" panose="020B0604020202020204" pitchFamily="34" charset="0"/>
              </a:rPr>
              <a:t>Blue Star award ideas </a:t>
            </a:r>
          </a:p>
          <a:p>
            <a:pPr algn="l"/>
            <a:r>
              <a:rPr lang="en-GB" b="1" dirty="0">
                <a:solidFill>
                  <a:schemeClr val="bg1"/>
                </a:solidFill>
                <a:latin typeface="Arial" panose="020B0604020202020204" pitchFamily="34" charset="0"/>
                <a:cs typeface="Arial" panose="020B0604020202020204" pitchFamily="34" charset="0"/>
              </a:rPr>
              <a:t>This presentation includes a selection of innovative ideas / suggestions for improvement</a:t>
            </a:r>
          </a:p>
        </p:txBody>
      </p:sp>
      <p:grpSp>
        <p:nvGrpSpPr>
          <p:cNvPr id="74" name="Group 73">
            <a:extLst>
              <a:ext uri="{FF2B5EF4-FFF2-40B4-BE49-F238E27FC236}">
                <a16:creationId xmlns:a16="http://schemas.microsoft.com/office/drawing/2014/main" id="{1D788327-7D9D-4E47-846F-020A8F5E2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009063" y="3282087"/>
            <a:ext cx="304800" cy="429768"/>
            <a:chOff x="215328" y="-46937"/>
            <a:chExt cx="304800" cy="2773841"/>
          </a:xfrm>
        </p:grpSpPr>
        <p:cxnSp>
          <p:nvCxnSpPr>
            <p:cNvPr id="75" name="Straight Connector 74">
              <a:extLst>
                <a:ext uri="{FF2B5EF4-FFF2-40B4-BE49-F238E27FC236}">
                  <a16:creationId xmlns:a16="http://schemas.microsoft.com/office/drawing/2014/main" id="{AB903337-D6B8-41EE-B6A3-4329C8D8E7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0D28A68-745E-44CC-A29E-0EB13A8442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B18D645-DE9C-49EB-85CC-C100857976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7BB3B1F-5029-47B9-B1A5-2469BF49D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D183F354-4718-4E74-8F44-9A722142AE2C}"/>
              </a:ext>
            </a:extLst>
          </p:cNvPr>
          <p:cNvPicPr>
            <a:picLocks noChangeAspect="1"/>
          </p:cNvPicPr>
          <p:nvPr/>
        </p:nvPicPr>
        <p:blipFill>
          <a:blip r:embed="rId2"/>
          <a:stretch>
            <a:fillRect/>
          </a:stretch>
        </p:blipFill>
        <p:spPr>
          <a:xfrm>
            <a:off x="6200654" y="2900214"/>
            <a:ext cx="4284000" cy="2880000"/>
          </a:xfrm>
          <a:prstGeom prst="rect">
            <a:avLst/>
          </a:prstGeom>
        </p:spPr>
      </p:pic>
    </p:spTree>
    <p:extLst>
      <p:ext uri="{BB962C8B-B14F-4D97-AF65-F5344CB8AC3E}">
        <p14:creationId xmlns:p14="http://schemas.microsoft.com/office/powerpoint/2010/main" val="414445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B012 – Work at heights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lnSpc>
                <a:spcPct val="100000"/>
              </a:lnSpc>
            </a:pPr>
            <a:r>
              <a:rPr lang="en-GB" sz="2000" dirty="0">
                <a:solidFill>
                  <a:schemeClr val="bg1"/>
                </a:solidFill>
                <a:latin typeface="Arial" panose="020B0604020202020204" pitchFamily="34" charset="0"/>
                <a:cs typeface="Arial" panose="020B0604020202020204" pitchFamily="34" charset="0"/>
              </a:rPr>
              <a:t>Some plant has been fitted with GPS to avoid the need for setting out engineers to work at height on batters</a:t>
            </a:r>
          </a:p>
          <a:p>
            <a:pPr>
              <a:lnSpc>
                <a:spcPct val="100000"/>
              </a:lnSpc>
            </a:pPr>
            <a:r>
              <a:rPr lang="en-GB" sz="2000" dirty="0">
                <a:solidFill>
                  <a:schemeClr val="bg1"/>
                </a:solidFill>
                <a:latin typeface="Arial" panose="020B0604020202020204" pitchFamily="34" charset="0"/>
                <a:cs typeface="Arial" panose="020B0604020202020204" pitchFamily="34" charset="0"/>
              </a:rPr>
              <a:t>Permanent fencing was installed early along the top of cuttings to prevent falls from height, and during the summer, a remote controlled mower was used to cut the grass on some of the steep embankments to reduce the risk of S/T/F’s</a:t>
            </a:r>
          </a:p>
          <a:p>
            <a:pPr>
              <a:lnSpc>
                <a:spcPct val="100000"/>
              </a:lnSpc>
            </a:pPr>
            <a:endParaRPr lang="en-GB" sz="200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3D2A54C-5ACF-4AD8-A661-4193449E7138}"/>
              </a:ext>
            </a:extLst>
          </p:cNvPr>
          <p:cNvPicPr>
            <a:picLocks noChangeAspect="1"/>
          </p:cNvPicPr>
          <p:nvPr/>
        </p:nvPicPr>
        <p:blipFill>
          <a:blip r:embed="rId2"/>
          <a:stretch>
            <a:fillRect/>
          </a:stretch>
        </p:blipFill>
        <p:spPr>
          <a:xfrm>
            <a:off x="374856" y="2454899"/>
            <a:ext cx="3392268" cy="1906399"/>
          </a:xfrm>
          <a:prstGeom prst="rect">
            <a:avLst/>
          </a:prstGeom>
        </p:spPr>
      </p:pic>
      <p:pic>
        <p:nvPicPr>
          <p:cNvPr id="9" name="Picture 8">
            <a:extLst>
              <a:ext uri="{FF2B5EF4-FFF2-40B4-BE49-F238E27FC236}">
                <a16:creationId xmlns:a16="http://schemas.microsoft.com/office/drawing/2014/main" id="{509A5B28-26ED-4E39-9C9B-87C5E4E8952E}"/>
              </a:ext>
            </a:extLst>
          </p:cNvPr>
          <p:cNvPicPr>
            <a:picLocks noChangeAspect="1"/>
          </p:cNvPicPr>
          <p:nvPr/>
        </p:nvPicPr>
        <p:blipFill>
          <a:blip r:embed="rId3"/>
          <a:stretch>
            <a:fillRect/>
          </a:stretch>
        </p:blipFill>
        <p:spPr>
          <a:xfrm>
            <a:off x="329183" y="4495027"/>
            <a:ext cx="3437941" cy="1945728"/>
          </a:xfrm>
          <a:prstGeom prst="rect">
            <a:avLst/>
          </a:prstGeom>
        </p:spPr>
      </p:pic>
      <p:pic>
        <p:nvPicPr>
          <p:cNvPr id="11" name="Picture 10">
            <a:extLst>
              <a:ext uri="{FF2B5EF4-FFF2-40B4-BE49-F238E27FC236}">
                <a16:creationId xmlns:a16="http://schemas.microsoft.com/office/drawing/2014/main" id="{F859520F-61A0-4DE3-8958-F5A3457E5008}"/>
              </a:ext>
            </a:extLst>
          </p:cNvPr>
          <p:cNvPicPr>
            <a:picLocks noChangeAspect="1"/>
          </p:cNvPicPr>
          <p:nvPr/>
        </p:nvPicPr>
        <p:blipFill>
          <a:blip r:embed="rId4"/>
          <a:stretch>
            <a:fillRect/>
          </a:stretch>
        </p:blipFill>
        <p:spPr>
          <a:xfrm>
            <a:off x="4270049" y="2454899"/>
            <a:ext cx="2784000" cy="2088000"/>
          </a:xfrm>
          <a:prstGeom prst="rect">
            <a:avLst/>
          </a:prstGeom>
        </p:spPr>
      </p:pic>
      <p:pic>
        <p:nvPicPr>
          <p:cNvPr id="5" name="Picture 4">
            <a:extLst>
              <a:ext uri="{FF2B5EF4-FFF2-40B4-BE49-F238E27FC236}">
                <a16:creationId xmlns:a16="http://schemas.microsoft.com/office/drawing/2014/main" id="{E381156F-4E96-4846-82DF-ACDAAB80266B}"/>
              </a:ext>
            </a:extLst>
          </p:cNvPr>
          <p:cNvPicPr>
            <a:picLocks noChangeAspect="1"/>
          </p:cNvPicPr>
          <p:nvPr/>
        </p:nvPicPr>
        <p:blipFill>
          <a:blip r:embed="rId5"/>
          <a:stretch>
            <a:fillRect/>
          </a:stretch>
        </p:blipFill>
        <p:spPr>
          <a:xfrm>
            <a:off x="4538100" y="4661765"/>
            <a:ext cx="2247900" cy="1704975"/>
          </a:xfrm>
          <a:prstGeom prst="rect">
            <a:avLst/>
          </a:prstGeom>
        </p:spPr>
      </p:pic>
    </p:spTree>
    <p:extLst>
      <p:ext uri="{BB962C8B-B14F-4D97-AF65-F5344CB8AC3E}">
        <p14:creationId xmlns:p14="http://schemas.microsoft.com/office/powerpoint/2010/main" val="138036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B014 – Dumper camera</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buNone/>
            </a:pPr>
            <a:r>
              <a:rPr lang="en-GB" sz="2000" dirty="0">
                <a:solidFill>
                  <a:schemeClr val="bg1"/>
                </a:solidFill>
                <a:latin typeface="Arial" panose="020B0604020202020204" pitchFamily="34" charset="0"/>
                <a:cs typeface="Arial" panose="020B0604020202020204" pitchFamily="34" charset="0"/>
              </a:rPr>
              <a:t>Dumper camera:</a:t>
            </a:r>
          </a:p>
          <a:p>
            <a:r>
              <a:rPr lang="en-GB" sz="2000" dirty="0">
                <a:solidFill>
                  <a:schemeClr val="bg1"/>
                </a:solidFill>
                <a:latin typeface="Arial" panose="020B0604020202020204" pitchFamily="34" charset="0"/>
                <a:cs typeface="Arial" panose="020B0604020202020204" pitchFamily="34" charset="0"/>
              </a:rPr>
              <a:t>A Neuson 9T Swivel Tip Dumper has been fitted with a forward looking camera below the tipping skip to provide the driver with a clear view of what is in front of the dumper. </a:t>
            </a:r>
          </a:p>
          <a:p>
            <a:r>
              <a:rPr lang="en-GB" sz="2000" dirty="0">
                <a:solidFill>
                  <a:schemeClr val="bg1"/>
                </a:solidFill>
                <a:latin typeface="Arial" panose="020B0604020202020204" pitchFamily="34" charset="0"/>
                <a:cs typeface="Arial" panose="020B0604020202020204" pitchFamily="34" charset="0"/>
              </a:rPr>
              <a:t>This dumper is also fitted with a green light which identifies when the driver has his seat belt on.</a:t>
            </a:r>
            <a:endParaRPr lang="en-GB" sz="2400"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9A83515-C33D-46B0-B36B-E88D3F0F334E}"/>
              </a:ext>
            </a:extLst>
          </p:cNvPr>
          <p:cNvPicPr>
            <a:picLocks noChangeAspect="1"/>
          </p:cNvPicPr>
          <p:nvPr/>
        </p:nvPicPr>
        <p:blipFill>
          <a:blip r:embed="rId2"/>
          <a:stretch>
            <a:fillRect/>
          </a:stretch>
        </p:blipFill>
        <p:spPr>
          <a:xfrm>
            <a:off x="1221092" y="2454900"/>
            <a:ext cx="4873026" cy="4032000"/>
          </a:xfrm>
          <a:prstGeom prst="rect">
            <a:avLst/>
          </a:prstGeom>
        </p:spPr>
      </p:pic>
    </p:spTree>
    <p:extLst>
      <p:ext uri="{BB962C8B-B14F-4D97-AF65-F5344CB8AC3E}">
        <p14:creationId xmlns:p14="http://schemas.microsoft.com/office/powerpoint/2010/main" val="2436126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rgbClr val="FFFFFF"/>
                </a:solidFill>
                <a:latin typeface="Arial" panose="020B0604020202020204" pitchFamily="34" charset="0"/>
                <a:cs typeface="Arial" panose="020B0604020202020204" pitchFamily="34" charset="0"/>
              </a:rPr>
              <a:t>B025 – </a:t>
            </a:r>
            <a:r>
              <a:rPr lang="en-GB">
                <a:solidFill>
                  <a:srgbClr val="FFFFFF"/>
                </a:solidFill>
                <a:latin typeface="Arial" panose="020B0604020202020204" pitchFamily="34" charset="0"/>
                <a:cs typeface="Arial" panose="020B0604020202020204" pitchFamily="34" charset="0"/>
              </a:rPr>
              <a:t>Red Zone </a:t>
            </a:r>
            <a:r>
              <a:rPr lang="en-GB" dirty="0">
                <a:solidFill>
                  <a:srgbClr val="FFFFFF"/>
                </a:solidFill>
                <a:latin typeface="Arial" panose="020B0604020202020204" pitchFamily="34" charset="0"/>
                <a:cs typeface="Arial" panose="020B0604020202020204" pitchFamily="34" charset="0"/>
              </a:rPr>
              <a:t>training</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600"/>
              </a:spcAft>
              <a:buNone/>
            </a:pPr>
            <a:r>
              <a:rPr lang="en-GB" sz="1800" dirty="0">
                <a:solidFill>
                  <a:srgbClr val="FFFFFF"/>
                </a:solidFill>
                <a:latin typeface="Arial" panose="020B0604020202020204" pitchFamily="34" charset="0"/>
                <a:cs typeface="Arial" panose="020B0604020202020204" pitchFamily="34" charset="0"/>
              </a:rPr>
              <a:t>Good work on PPI. </a:t>
            </a:r>
          </a:p>
          <a:p>
            <a:pPr>
              <a:lnSpc>
                <a:spcPct val="100000"/>
              </a:lnSpc>
              <a:spcBef>
                <a:spcPts val="0"/>
              </a:spcBef>
              <a:spcAft>
                <a:spcPts val="600"/>
              </a:spcAft>
            </a:pPr>
            <a:r>
              <a:rPr lang="en-GB" sz="1800" dirty="0">
                <a:solidFill>
                  <a:srgbClr val="FFFFFF"/>
                </a:solidFill>
                <a:latin typeface="Arial" panose="020B0604020202020204" pitchFamily="34" charset="0"/>
                <a:cs typeface="Arial" panose="020B0604020202020204" pitchFamily="34" charset="0"/>
              </a:rPr>
              <a:t>At induction, Red Zone training area set up, use of videos and models to demonstrate zones. </a:t>
            </a:r>
          </a:p>
          <a:p>
            <a:pPr>
              <a:lnSpc>
                <a:spcPct val="100000"/>
              </a:lnSpc>
              <a:spcBef>
                <a:spcPts val="0"/>
              </a:spcBef>
              <a:spcAft>
                <a:spcPts val="600"/>
              </a:spcAft>
            </a:pPr>
            <a:r>
              <a:rPr lang="en-GB" sz="1800" dirty="0">
                <a:solidFill>
                  <a:srgbClr val="FFFFFF"/>
                </a:solidFill>
                <a:latin typeface="Arial" panose="020B0604020202020204" pitchFamily="34" charset="0"/>
                <a:cs typeface="Arial" panose="020B0604020202020204" pitchFamily="34" charset="0"/>
              </a:rPr>
              <a:t>Boards showing plant and vehicle movements, footpaths and pedestrian walkways in place, control of pedestrians where large plant is operating, gate access controlled by vehicle marshals</a:t>
            </a:r>
          </a:p>
          <a:p>
            <a:pPr>
              <a:lnSpc>
                <a:spcPct val="100000"/>
              </a:lnSpc>
              <a:spcBef>
                <a:spcPts val="0"/>
              </a:spcBef>
              <a:spcAft>
                <a:spcPts val="600"/>
              </a:spcAft>
            </a:pPr>
            <a:r>
              <a:rPr lang="en-GB" sz="1800" dirty="0">
                <a:solidFill>
                  <a:srgbClr val="FFFFFF"/>
                </a:solidFill>
                <a:latin typeface="Arial" panose="020B0604020202020204" pitchFamily="34" charset="0"/>
                <a:cs typeface="Arial" panose="020B0604020202020204" pitchFamily="34" charset="0"/>
              </a:rPr>
              <a:t>Visits to CAT and JCB factories.</a:t>
            </a:r>
          </a:p>
          <a:p>
            <a:pPr marL="0" indent="0">
              <a:lnSpc>
                <a:spcPct val="100000"/>
              </a:lnSpc>
              <a:spcBef>
                <a:spcPts val="0"/>
              </a:spcBef>
              <a:spcAft>
                <a:spcPts val="600"/>
              </a:spcAft>
              <a:buNone/>
            </a:pPr>
            <a:r>
              <a:rPr lang="en-GB" sz="1800" dirty="0">
                <a:solidFill>
                  <a:srgbClr val="FFFFFF"/>
                </a:solidFill>
                <a:latin typeface="Arial" panose="020B0604020202020204" pitchFamily="34" charset="0"/>
                <a:cs typeface="Arial" panose="020B0604020202020204" pitchFamily="34" charset="0"/>
              </a:rPr>
              <a:t>	</a:t>
            </a:r>
            <a:r>
              <a:rPr lang="fr-FR" sz="2400" dirty="0">
                <a:solidFill>
                  <a:srgbClr val="FFFFFF"/>
                </a:solidFill>
                <a:latin typeface="Arial" panose="020B0604020202020204" pitchFamily="34" charset="0"/>
                <a:cs typeface="Arial" panose="020B0604020202020204" pitchFamily="34" charset="0"/>
              </a:rPr>
              <a:t>	</a:t>
            </a:r>
            <a:endParaRPr lang="en-GB" sz="2400" dirty="0">
              <a:solidFill>
                <a:srgbClr val="FFFFFF"/>
              </a:solidFill>
              <a:latin typeface="Arial" panose="020B0604020202020204" pitchFamily="34" charset="0"/>
              <a:cs typeface="Arial" panose="020B0604020202020204" pitchFamily="34" charset="0"/>
            </a:endParaRPr>
          </a:p>
          <a:p>
            <a:endParaRPr lang="en-GB" sz="2400" dirty="0">
              <a:solidFill>
                <a:srgbClr val="FFFFFF"/>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AC80710-5081-451E-9C85-5A4FFFA96B2F}"/>
              </a:ext>
            </a:extLst>
          </p:cNvPr>
          <p:cNvPicPr>
            <a:picLocks noChangeAspect="1"/>
          </p:cNvPicPr>
          <p:nvPr/>
        </p:nvPicPr>
        <p:blipFill>
          <a:blip r:embed="rId2"/>
          <a:stretch>
            <a:fillRect/>
          </a:stretch>
        </p:blipFill>
        <p:spPr>
          <a:xfrm>
            <a:off x="359805" y="2476597"/>
            <a:ext cx="3390546" cy="2448000"/>
          </a:xfrm>
          <a:prstGeom prst="rect">
            <a:avLst/>
          </a:prstGeom>
        </p:spPr>
      </p:pic>
      <p:pic>
        <p:nvPicPr>
          <p:cNvPr id="9" name="Picture 8">
            <a:extLst>
              <a:ext uri="{FF2B5EF4-FFF2-40B4-BE49-F238E27FC236}">
                <a16:creationId xmlns:a16="http://schemas.microsoft.com/office/drawing/2014/main" id="{B7B5AAA7-4D4B-4C15-8BD4-14AFBDA2425F}"/>
              </a:ext>
            </a:extLst>
          </p:cNvPr>
          <p:cNvPicPr>
            <a:picLocks noChangeAspect="1"/>
          </p:cNvPicPr>
          <p:nvPr/>
        </p:nvPicPr>
        <p:blipFill>
          <a:blip r:embed="rId3"/>
          <a:stretch>
            <a:fillRect/>
          </a:stretch>
        </p:blipFill>
        <p:spPr>
          <a:xfrm>
            <a:off x="3991169" y="2476597"/>
            <a:ext cx="3344982" cy="2448000"/>
          </a:xfrm>
          <a:prstGeom prst="rect">
            <a:avLst/>
          </a:prstGeom>
        </p:spPr>
      </p:pic>
      <p:sp>
        <p:nvSpPr>
          <p:cNvPr id="11" name="Rectangle 10">
            <a:extLst>
              <a:ext uri="{FF2B5EF4-FFF2-40B4-BE49-F238E27FC236}">
                <a16:creationId xmlns:a16="http://schemas.microsoft.com/office/drawing/2014/main" id="{2333BD71-92AC-49E7-8D36-D489B61BA80A}"/>
              </a:ext>
            </a:extLst>
          </p:cNvPr>
          <p:cNvSpPr/>
          <p:nvPr/>
        </p:nvSpPr>
        <p:spPr>
          <a:xfrm>
            <a:off x="359815" y="5232812"/>
            <a:ext cx="3361700" cy="646331"/>
          </a:xfrm>
          <a:prstGeom prst="rect">
            <a:avLst/>
          </a:prstGeom>
        </p:spPr>
        <p:txBody>
          <a:bodyPr wrap="square">
            <a:spAutoFit/>
          </a:bodyPr>
          <a:lstStyle/>
          <a:p>
            <a:r>
              <a:rPr lang="en-GB" dirty="0">
                <a:latin typeface="Arial" panose="020B0604020202020204" pitchFamily="34" charset="0"/>
                <a:ea typeface="Times New Roman" panose="02020603050405020304" pitchFamily="18" charset="0"/>
              </a:rPr>
              <a:t>Red Zone training area in main compound </a:t>
            </a:r>
            <a:endParaRPr lang="en-GB" dirty="0"/>
          </a:p>
        </p:txBody>
      </p:sp>
      <p:sp>
        <p:nvSpPr>
          <p:cNvPr id="13" name="Rectangle 12">
            <a:extLst>
              <a:ext uri="{FF2B5EF4-FFF2-40B4-BE49-F238E27FC236}">
                <a16:creationId xmlns:a16="http://schemas.microsoft.com/office/drawing/2014/main" id="{3711D6E8-C10B-41C1-BA12-1D7FEF8A4A64}"/>
              </a:ext>
            </a:extLst>
          </p:cNvPr>
          <p:cNvSpPr/>
          <p:nvPr/>
        </p:nvSpPr>
        <p:spPr>
          <a:xfrm>
            <a:off x="3941468" y="5232812"/>
            <a:ext cx="3374214" cy="923330"/>
          </a:xfrm>
          <a:prstGeom prst="rect">
            <a:avLst/>
          </a:prstGeom>
        </p:spPr>
        <p:txBody>
          <a:bodyPr wrap="square">
            <a:spAutoFit/>
          </a:bodyPr>
          <a:lstStyle/>
          <a:p>
            <a:pPr algn="ctr">
              <a:spcAft>
                <a:spcPts val="0"/>
              </a:spcAft>
            </a:pPr>
            <a:r>
              <a:rPr lang="en-GB" dirty="0">
                <a:latin typeface="Arial" panose="020B0604020202020204" pitchFamily="34" charset="0"/>
                <a:ea typeface="Times New Roman" panose="02020603050405020304" pitchFamily="18" charset="0"/>
              </a:rPr>
              <a:t>Red Zone training demonstrating button to stop plant</a:t>
            </a:r>
            <a:endParaRPr lang="en-GB" sz="2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6923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B038 – Skipper tape exclusion zone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Autofit/>
          </a:bodyPr>
          <a:lstStyle/>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Skipper units are fitted to the top of cones and tape is pulled out up to 9m in length</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A receiver unit is then placed on top of a cone that the tape fits into. </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This provides a physical barrier (exclusion zone)  but does not replace the barrier system</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It is used to prevent unauthorised or mistaken access until work areas, are safe to enter</a:t>
            </a:r>
          </a:p>
        </p:txBody>
      </p:sp>
      <p:pic>
        <p:nvPicPr>
          <p:cNvPr id="4" name="Picture 3">
            <a:extLst>
              <a:ext uri="{FF2B5EF4-FFF2-40B4-BE49-F238E27FC236}">
                <a16:creationId xmlns:a16="http://schemas.microsoft.com/office/drawing/2014/main" id="{632B4E92-5597-484D-8B87-DFBE483CDEB0}"/>
              </a:ext>
            </a:extLst>
          </p:cNvPr>
          <p:cNvPicPr>
            <a:picLocks noChangeAspect="1"/>
          </p:cNvPicPr>
          <p:nvPr/>
        </p:nvPicPr>
        <p:blipFill>
          <a:blip r:embed="rId2"/>
          <a:stretch>
            <a:fillRect/>
          </a:stretch>
        </p:blipFill>
        <p:spPr>
          <a:xfrm>
            <a:off x="321732" y="2803026"/>
            <a:ext cx="4364599" cy="3384000"/>
          </a:xfrm>
          <a:prstGeom prst="rect">
            <a:avLst/>
          </a:prstGeom>
        </p:spPr>
      </p:pic>
      <p:pic>
        <p:nvPicPr>
          <p:cNvPr id="5" name="Picture 4">
            <a:extLst>
              <a:ext uri="{FF2B5EF4-FFF2-40B4-BE49-F238E27FC236}">
                <a16:creationId xmlns:a16="http://schemas.microsoft.com/office/drawing/2014/main" id="{094426DC-9EA2-4369-ABF5-373119E9B852}"/>
              </a:ext>
            </a:extLst>
          </p:cNvPr>
          <p:cNvPicPr>
            <a:picLocks noChangeAspect="1"/>
          </p:cNvPicPr>
          <p:nvPr/>
        </p:nvPicPr>
        <p:blipFill>
          <a:blip r:embed="rId3"/>
          <a:stretch>
            <a:fillRect/>
          </a:stretch>
        </p:blipFill>
        <p:spPr>
          <a:xfrm>
            <a:off x="5122320" y="3485376"/>
            <a:ext cx="1801370" cy="1872000"/>
          </a:xfrm>
          <a:prstGeom prst="rect">
            <a:avLst/>
          </a:prstGeom>
        </p:spPr>
      </p:pic>
    </p:spTree>
    <p:extLst>
      <p:ext uri="{BB962C8B-B14F-4D97-AF65-F5344CB8AC3E}">
        <p14:creationId xmlns:p14="http://schemas.microsoft.com/office/powerpoint/2010/main" val="1446777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B051 – Animated RAMS</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fontScale="77500" lnSpcReduction="20000"/>
          </a:bodyPr>
          <a:lstStyle/>
          <a:p>
            <a:pPr marL="0" indent="0">
              <a:lnSpc>
                <a:spcPct val="120000"/>
              </a:lnSpc>
              <a:spcBef>
                <a:spcPts val="0"/>
              </a:spcBef>
              <a:spcAft>
                <a:spcPts val="600"/>
              </a:spcAft>
              <a:buNone/>
            </a:pPr>
            <a:r>
              <a:rPr lang="en-GB" sz="2300" dirty="0">
                <a:solidFill>
                  <a:srgbClr val="FFFFFF"/>
                </a:solidFill>
                <a:latin typeface="Arial" panose="020B0604020202020204" pitchFamily="34" charset="0"/>
                <a:cs typeface="Arial" panose="020B0604020202020204" pitchFamily="34" charset="0"/>
              </a:rPr>
              <a:t>In October 2016, when the Blue Star was awarded, </a:t>
            </a:r>
            <a:r>
              <a:rPr lang="en-GB" sz="2300" dirty="0">
                <a:solidFill>
                  <a:schemeClr val="bg1">
                    <a:lumMod val="95000"/>
                  </a:schemeClr>
                </a:solidFill>
                <a:latin typeface="Arial" panose="020B0604020202020204" pitchFamily="34" charset="0"/>
                <a:cs typeface="Arial" panose="020B0604020202020204" pitchFamily="34" charset="0"/>
              </a:rPr>
              <a:t>animated RAMS were being developed;</a:t>
            </a:r>
          </a:p>
          <a:p>
            <a:pPr>
              <a:lnSpc>
                <a:spcPct val="120000"/>
              </a:lnSpc>
              <a:spcBef>
                <a:spcPts val="0"/>
              </a:spcBef>
              <a:spcAft>
                <a:spcPts val="600"/>
              </a:spcAft>
            </a:pPr>
            <a:r>
              <a:rPr lang="en-GB" sz="2300" dirty="0">
                <a:solidFill>
                  <a:schemeClr val="bg1">
                    <a:lumMod val="95000"/>
                  </a:schemeClr>
                </a:solidFill>
                <a:latin typeface="Arial" panose="020B0604020202020204" pitchFamily="34" charset="0"/>
                <a:cs typeface="Arial" panose="020B0604020202020204" pitchFamily="34" charset="0"/>
              </a:rPr>
              <a:t>To show the workforce how activities should be carried out safely what equipment should be used, how the work area should be set up, and where operatives should stand etc. </a:t>
            </a:r>
          </a:p>
          <a:p>
            <a:pPr>
              <a:lnSpc>
                <a:spcPct val="120000"/>
              </a:lnSpc>
              <a:spcBef>
                <a:spcPts val="0"/>
              </a:spcBef>
              <a:spcAft>
                <a:spcPts val="1200"/>
              </a:spcAft>
            </a:pPr>
            <a:r>
              <a:rPr lang="en-GB" sz="2300" dirty="0">
                <a:solidFill>
                  <a:schemeClr val="bg1">
                    <a:lumMod val="95000"/>
                  </a:schemeClr>
                </a:solidFill>
                <a:latin typeface="Arial" panose="020B0604020202020204" pitchFamily="34" charset="0"/>
                <a:cs typeface="Arial" panose="020B0604020202020204" pitchFamily="34" charset="0"/>
              </a:rPr>
              <a:t>This is particularly useful for briefing to workers who’s 1st language is not English, as it helps to overcome language barriers.</a:t>
            </a:r>
          </a:p>
        </p:txBody>
      </p:sp>
      <p:pic>
        <p:nvPicPr>
          <p:cNvPr id="6" name="Picture 5">
            <a:extLst>
              <a:ext uri="{FF2B5EF4-FFF2-40B4-BE49-F238E27FC236}">
                <a16:creationId xmlns:a16="http://schemas.microsoft.com/office/drawing/2014/main" id="{391E46D2-2753-44B9-AFAB-DAE63510D57C}"/>
              </a:ext>
            </a:extLst>
          </p:cNvPr>
          <p:cNvPicPr>
            <a:picLocks noChangeAspect="1"/>
          </p:cNvPicPr>
          <p:nvPr/>
        </p:nvPicPr>
        <p:blipFill>
          <a:blip r:embed="rId2"/>
          <a:stretch>
            <a:fillRect/>
          </a:stretch>
        </p:blipFill>
        <p:spPr>
          <a:xfrm>
            <a:off x="321718" y="2454899"/>
            <a:ext cx="3469552" cy="1980000"/>
          </a:xfrm>
          <a:prstGeom prst="rect">
            <a:avLst/>
          </a:prstGeom>
        </p:spPr>
      </p:pic>
      <p:pic>
        <p:nvPicPr>
          <p:cNvPr id="7" name="Picture 6">
            <a:extLst>
              <a:ext uri="{FF2B5EF4-FFF2-40B4-BE49-F238E27FC236}">
                <a16:creationId xmlns:a16="http://schemas.microsoft.com/office/drawing/2014/main" id="{9CB59DCB-7276-4DC5-9457-65AE1CEB9512}"/>
              </a:ext>
            </a:extLst>
          </p:cNvPr>
          <p:cNvPicPr>
            <a:picLocks noChangeAspect="1"/>
          </p:cNvPicPr>
          <p:nvPr/>
        </p:nvPicPr>
        <p:blipFill>
          <a:blip r:embed="rId3"/>
          <a:stretch>
            <a:fillRect/>
          </a:stretch>
        </p:blipFill>
        <p:spPr>
          <a:xfrm>
            <a:off x="3943779" y="4434898"/>
            <a:ext cx="3440142" cy="2016000"/>
          </a:xfrm>
          <a:prstGeom prst="rect">
            <a:avLst/>
          </a:prstGeom>
        </p:spPr>
      </p:pic>
    </p:spTree>
    <p:extLst>
      <p:ext uri="{BB962C8B-B14F-4D97-AF65-F5344CB8AC3E}">
        <p14:creationId xmlns:p14="http://schemas.microsoft.com/office/powerpoint/2010/main" val="516308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B054 – Vest and safety helmet lights </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Improvements to the quality of PPE has included</a:t>
            </a:r>
          </a:p>
          <a:p>
            <a:pPr marL="342900" indent="-342900">
              <a:lnSpc>
                <a:spcPct val="100000"/>
              </a:lnSpc>
              <a:spcBef>
                <a:spcPts val="0"/>
              </a:spcBef>
              <a:spcAft>
                <a:spcPts val="1200"/>
              </a:spcAft>
              <a:buFont typeface="+mj-lt"/>
              <a:buAutoNum type="arabicPeriod"/>
            </a:pPr>
            <a:r>
              <a:rPr lang="en-GB" sz="2000" dirty="0">
                <a:solidFill>
                  <a:schemeClr val="bg1">
                    <a:lumMod val="95000"/>
                  </a:schemeClr>
                </a:solidFill>
                <a:latin typeface="Arial" panose="020B0604020202020204" pitchFamily="34" charset="0"/>
                <a:cs typeface="Arial" panose="020B0604020202020204" pitchFamily="34" charset="0"/>
              </a:rPr>
              <a:t>A light vest to improve visibility of night workers, </a:t>
            </a:r>
          </a:p>
          <a:p>
            <a:pPr marL="342900" indent="-342900">
              <a:lnSpc>
                <a:spcPct val="100000"/>
              </a:lnSpc>
              <a:spcBef>
                <a:spcPts val="0"/>
              </a:spcBef>
              <a:spcAft>
                <a:spcPts val="1200"/>
              </a:spcAft>
              <a:buFont typeface="+mj-lt"/>
              <a:buAutoNum type="arabicPeriod"/>
            </a:pPr>
            <a:r>
              <a:rPr lang="en-GB" sz="2000" dirty="0">
                <a:solidFill>
                  <a:schemeClr val="bg1">
                    <a:lumMod val="95000"/>
                  </a:schemeClr>
                </a:solidFill>
                <a:latin typeface="Arial" panose="020B0604020202020204" pitchFamily="34" charset="0"/>
                <a:cs typeface="Arial" panose="020B0604020202020204" pitchFamily="34" charset="0"/>
              </a:rPr>
              <a:t>LED and fibre optic helmet light to ensure black helmets are visible at night,</a:t>
            </a:r>
          </a:p>
          <a:p>
            <a:pPr marL="342900" indent="-342900">
              <a:lnSpc>
                <a:spcPct val="100000"/>
              </a:lnSpc>
              <a:spcBef>
                <a:spcPts val="0"/>
              </a:spcBef>
              <a:spcAft>
                <a:spcPts val="1200"/>
              </a:spcAft>
              <a:buFont typeface="+mj-lt"/>
              <a:buAutoNum type="arabicPeriod"/>
            </a:pPr>
            <a:r>
              <a:rPr lang="en-GB" sz="2000" dirty="0">
                <a:solidFill>
                  <a:schemeClr val="bg1">
                    <a:lumMod val="95000"/>
                  </a:schemeClr>
                </a:solidFill>
                <a:latin typeface="Arial" panose="020B0604020202020204" pitchFamily="34" charset="0"/>
                <a:cs typeface="Arial" panose="020B0604020202020204" pitchFamily="34" charset="0"/>
              </a:rPr>
              <a:t>High visibility arm band to identify banksmen</a:t>
            </a:r>
            <a:endParaRPr lang="en-GB" sz="2000" dirty="0">
              <a:solidFill>
                <a:srgbClr val="FFFFFF"/>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8A8322B-F363-4579-8BAD-BE0913858AC1}"/>
              </a:ext>
            </a:extLst>
          </p:cNvPr>
          <p:cNvPicPr>
            <a:picLocks noChangeAspect="1"/>
          </p:cNvPicPr>
          <p:nvPr/>
        </p:nvPicPr>
        <p:blipFill>
          <a:blip r:embed="rId2"/>
          <a:stretch>
            <a:fillRect/>
          </a:stretch>
        </p:blipFill>
        <p:spPr>
          <a:xfrm>
            <a:off x="329173" y="2454900"/>
            <a:ext cx="3430294" cy="3132000"/>
          </a:xfrm>
          <a:prstGeom prst="rect">
            <a:avLst/>
          </a:prstGeom>
        </p:spPr>
      </p:pic>
      <p:pic>
        <p:nvPicPr>
          <p:cNvPr id="9" name="Picture 8">
            <a:extLst>
              <a:ext uri="{FF2B5EF4-FFF2-40B4-BE49-F238E27FC236}">
                <a16:creationId xmlns:a16="http://schemas.microsoft.com/office/drawing/2014/main" id="{57D05D6A-C07B-4308-8F9B-CD844BD62750}"/>
              </a:ext>
            </a:extLst>
          </p:cNvPr>
          <p:cNvPicPr>
            <a:picLocks noChangeAspect="1"/>
          </p:cNvPicPr>
          <p:nvPr/>
        </p:nvPicPr>
        <p:blipFill>
          <a:blip r:embed="rId3"/>
          <a:stretch>
            <a:fillRect/>
          </a:stretch>
        </p:blipFill>
        <p:spPr>
          <a:xfrm>
            <a:off x="3934581" y="2454900"/>
            <a:ext cx="3448050" cy="2609850"/>
          </a:xfrm>
          <a:prstGeom prst="rect">
            <a:avLst/>
          </a:prstGeom>
        </p:spPr>
      </p:pic>
      <p:pic>
        <p:nvPicPr>
          <p:cNvPr id="13" name="Picture 12">
            <a:extLst>
              <a:ext uri="{FF2B5EF4-FFF2-40B4-BE49-F238E27FC236}">
                <a16:creationId xmlns:a16="http://schemas.microsoft.com/office/drawing/2014/main" id="{672EB6CE-1958-44E0-9062-3A14822AC0E0}"/>
              </a:ext>
            </a:extLst>
          </p:cNvPr>
          <p:cNvPicPr>
            <a:picLocks noChangeAspect="1"/>
          </p:cNvPicPr>
          <p:nvPr/>
        </p:nvPicPr>
        <p:blipFill>
          <a:blip r:embed="rId4"/>
          <a:stretch>
            <a:fillRect/>
          </a:stretch>
        </p:blipFill>
        <p:spPr>
          <a:xfrm>
            <a:off x="4032579" y="4632900"/>
            <a:ext cx="3240404" cy="1908000"/>
          </a:xfrm>
          <a:prstGeom prst="rect">
            <a:avLst/>
          </a:prstGeom>
        </p:spPr>
      </p:pic>
    </p:spTree>
    <p:extLst>
      <p:ext uri="{BB962C8B-B14F-4D97-AF65-F5344CB8AC3E}">
        <p14:creationId xmlns:p14="http://schemas.microsoft.com/office/powerpoint/2010/main" val="865784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B055 – </a:t>
            </a:r>
            <a:r>
              <a:rPr lang="en-GB" dirty="0">
                <a:solidFill>
                  <a:schemeClr val="bg1">
                    <a:lumMod val="95000"/>
                  </a:schemeClr>
                </a:solidFill>
                <a:latin typeface="Arial" panose="020B0604020202020204" pitchFamily="34" charset="0"/>
                <a:cs typeface="Arial" panose="020B0604020202020204" pitchFamily="34" charset="0"/>
              </a:rPr>
              <a:t>360° cameras fitted to TM vehicles </a:t>
            </a:r>
            <a:r>
              <a:rPr lang="en-GB" dirty="0">
                <a:solidFill>
                  <a:schemeClr val="bg1"/>
                </a:solidFill>
                <a:latin typeface="Arial" panose="020B0604020202020204" pitchFamily="34" charset="0"/>
                <a:cs typeface="Arial" panose="020B0604020202020204" pitchFamily="34" charset="0"/>
              </a:rPr>
              <a:t> </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360° cameras fitted to TM vehicles provide real time images whilst they are working on site. </a:t>
            </a:r>
          </a:p>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These live images can be reviewed at any computer screen connected to the internet, these lives feds can be viewed via mobile devises and desk top computers.</a:t>
            </a:r>
            <a:endParaRPr lang="en-GB" sz="2000"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DFFE421-9511-417C-90FE-35ABF7774C66}"/>
              </a:ext>
            </a:extLst>
          </p:cNvPr>
          <p:cNvPicPr>
            <a:picLocks noChangeAspect="1"/>
          </p:cNvPicPr>
          <p:nvPr/>
        </p:nvPicPr>
        <p:blipFill>
          <a:blip r:embed="rId2"/>
          <a:stretch>
            <a:fillRect/>
          </a:stretch>
        </p:blipFill>
        <p:spPr>
          <a:xfrm>
            <a:off x="329182" y="2454900"/>
            <a:ext cx="3437941" cy="2949597"/>
          </a:xfrm>
          <a:prstGeom prst="rect">
            <a:avLst/>
          </a:prstGeom>
        </p:spPr>
      </p:pic>
      <p:pic>
        <p:nvPicPr>
          <p:cNvPr id="8" name="Picture 7">
            <a:extLst>
              <a:ext uri="{FF2B5EF4-FFF2-40B4-BE49-F238E27FC236}">
                <a16:creationId xmlns:a16="http://schemas.microsoft.com/office/drawing/2014/main" id="{6726DBD6-96E9-4CB4-B433-BE39E1FFAE25}"/>
              </a:ext>
            </a:extLst>
          </p:cNvPr>
          <p:cNvPicPr>
            <a:picLocks noChangeAspect="1"/>
          </p:cNvPicPr>
          <p:nvPr/>
        </p:nvPicPr>
        <p:blipFill>
          <a:blip r:embed="rId3"/>
          <a:stretch>
            <a:fillRect/>
          </a:stretch>
        </p:blipFill>
        <p:spPr>
          <a:xfrm>
            <a:off x="327546" y="4242740"/>
            <a:ext cx="3458535" cy="2124000"/>
          </a:xfrm>
          <a:prstGeom prst="rect">
            <a:avLst/>
          </a:prstGeom>
        </p:spPr>
      </p:pic>
      <p:pic>
        <p:nvPicPr>
          <p:cNvPr id="15" name="Picture 14">
            <a:extLst>
              <a:ext uri="{FF2B5EF4-FFF2-40B4-BE49-F238E27FC236}">
                <a16:creationId xmlns:a16="http://schemas.microsoft.com/office/drawing/2014/main" id="{485F3149-4B2B-4663-B7BC-76DF2BD2135D}"/>
              </a:ext>
            </a:extLst>
          </p:cNvPr>
          <p:cNvPicPr>
            <a:picLocks noChangeAspect="1"/>
          </p:cNvPicPr>
          <p:nvPr/>
        </p:nvPicPr>
        <p:blipFill rotWithShape="1">
          <a:blip r:embed="rId4"/>
          <a:srcRect r="677" b="7087"/>
          <a:stretch/>
        </p:blipFill>
        <p:spPr>
          <a:xfrm>
            <a:off x="4109097" y="4242740"/>
            <a:ext cx="3008453" cy="2124000"/>
          </a:xfrm>
          <a:prstGeom prst="rect">
            <a:avLst/>
          </a:prstGeom>
        </p:spPr>
      </p:pic>
      <p:pic>
        <p:nvPicPr>
          <p:cNvPr id="18" name="Picture 17">
            <a:extLst>
              <a:ext uri="{FF2B5EF4-FFF2-40B4-BE49-F238E27FC236}">
                <a16:creationId xmlns:a16="http://schemas.microsoft.com/office/drawing/2014/main" id="{B1C77A06-4E6E-47AF-8EC1-79B390FAB1A8}"/>
              </a:ext>
            </a:extLst>
          </p:cNvPr>
          <p:cNvPicPr>
            <a:picLocks noChangeAspect="1"/>
          </p:cNvPicPr>
          <p:nvPr/>
        </p:nvPicPr>
        <p:blipFill>
          <a:blip r:embed="rId5"/>
          <a:stretch>
            <a:fillRect/>
          </a:stretch>
        </p:blipFill>
        <p:spPr>
          <a:xfrm>
            <a:off x="4145750" y="2290115"/>
            <a:ext cx="2971800" cy="1952625"/>
          </a:xfrm>
          <a:prstGeom prst="rect">
            <a:avLst/>
          </a:prstGeom>
        </p:spPr>
      </p:pic>
    </p:spTree>
    <p:extLst>
      <p:ext uri="{BB962C8B-B14F-4D97-AF65-F5344CB8AC3E}">
        <p14:creationId xmlns:p14="http://schemas.microsoft.com/office/powerpoint/2010/main" val="2495495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B058 – Two way radios</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Two way radios - for communication between the plant operator and the plant and vehicle marshal. </a:t>
            </a:r>
          </a:p>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Users of the radios explained that the radios worked extremely well and that they were comfortable with their use </a:t>
            </a:r>
            <a:endParaRPr lang="en-GB" sz="2000" dirty="0">
              <a:solidFill>
                <a:srgbClr val="FFFFFF"/>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20DFCCE-80FF-46EF-BA11-E200600D0273}"/>
              </a:ext>
            </a:extLst>
          </p:cNvPr>
          <p:cNvPicPr>
            <a:picLocks noChangeAspect="1"/>
          </p:cNvPicPr>
          <p:nvPr/>
        </p:nvPicPr>
        <p:blipFill>
          <a:blip r:embed="rId2"/>
          <a:stretch>
            <a:fillRect/>
          </a:stretch>
        </p:blipFill>
        <p:spPr>
          <a:xfrm>
            <a:off x="2156969" y="2454900"/>
            <a:ext cx="3653281" cy="4067984"/>
          </a:xfrm>
          <a:prstGeom prst="rect">
            <a:avLst/>
          </a:prstGeom>
        </p:spPr>
      </p:pic>
    </p:spTree>
    <p:extLst>
      <p:ext uri="{BB962C8B-B14F-4D97-AF65-F5344CB8AC3E}">
        <p14:creationId xmlns:p14="http://schemas.microsoft.com/office/powerpoint/2010/main" val="3659731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B058 – New 6T Dumper</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New 6 Tonne Dumper – </a:t>
            </a:r>
          </a:p>
          <a:p>
            <a:pPr>
              <a:lnSpc>
                <a:spcPct val="100000"/>
              </a:lnSpc>
              <a:spcBef>
                <a:spcPts val="0"/>
              </a:spcBef>
              <a:spcAft>
                <a:spcPts val="1200"/>
              </a:spcAft>
            </a:pPr>
            <a:r>
              <a:rPr lang="en-GB" sz="2000" dirty="0">
                <a:solidFill>
                  <a:schemeClr val="bg1">
                    <a:lumMod val="95000"/>
                  </a:schemeClr>
                </a:solidFill>
                <a:latin typeface="Arial" panose="020B0604020202020204" pitchFamily="34" charset="0"/>
                <a:cs typeface="Arial" panose="020B0604020202020204" pitchFamily="34" charset="0"/>
              </a:rPr>
              <a:t>Fitted with a forward facing camera, an advanced VCAS system, speed restrictor which has one key and once the speed has been set the key is kept in a secure cabinet, highlighted steps and handrail and a seatbelt which unless it is correctly fastened around the driver will disable the starter.</a:t>
            </a:r>
            <a:endParaRPr lang="en-GB" sz="2000"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4F0B307-08CE-42B6-AB94-463147F93CA9}"/>
              </a:ext>
            </a:extLst>
          </p:cNvPr>
          <p:cNvPicPr>
            <a:picLocks noChangeAspect="1"/>
          </p:cNvPicPr>
          <p:nvPr/>
        </p:nvPicPr>
        <p:blipFill>
          <a:blip r:embed="rId2"/>
          <a:stretch>
            <a:fillRect/>
          </a:stretch>
        </p:blipFill>
        <p:spPr>
          <a:xfrm>
            <a:off x="544332" y="2479027"/>
            <a:ext cx="6613560" cy="4032000"/>
          </a:xfrm>
          <a:prstGeom prst="rect">
            <a:avLst/>
          </a:prstGeom>
        </p:spPr>
      </p:pic>
    </p:spTree>
    <p:extLst>
      <p:ext uri="{BB962C8B-B14F-4D97-AF65-F5344CB8AC3E}">
        <p14:creationId xmlns:p14="http://schemas.microsoft.com/office/powerpoint/2010/main" val="3325603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B059 – Use of stop gates</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On 10 Oct 2016, a 6T Forward Tipping Dumper came into contact with a member of the workforce, resulting in a fatality. </a:t>
            </a:r>
          </a:p>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This blue star was awarded for the collective measures put in place by the site and the performance of the site in response to the incident.</a:t>
            </a:r>
          </a:p>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Measures incident use of stop gates.</a:t>
            </a:r>
            <a:endParaRPr lang="en-GB" sz="2000"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289D0E8-060D-4388-9B39-B82818688FD1}"/>
              </a:ext>
            </a:extLst>
          </p:cNvPr>
          <p:cNvPicPr>
            <a:picLocks noChangeAspect="1"/>
          </p:cNvPicPr>
          <p:nvPr/>
        </p:nvPicPr>
        <p:blipFill>
          <a:blip r:embed="rId2"/>
          <a:stretch>
            <a:fillRect/>
          </a:stretch>
        </p:blipFill>
        <p:spPr>
          <a:xfrm>
            <a:off x="343708" y="2775045"/>
            <a:ext cx="3438525" cy="1323975"/>
          </a:xfrm>
          <a:prstGeom prst="rect">
            <a:avLst/>
          </a:prstGeom>
        </p:spPr>
      </p:pic>
      <p:pic>
        <p:nvPicPr>
          <p:cNvPr id="8" name="Picture 7">
            <a:extLst>
              <a:ext uri="{FF2B5EF4-FFF2-40B4-BE49-F238E27FC236}">
                <a16:creationId xmlns:a16="http://schemas.microsoft.com/office/drawing/2014/main" id="{B70A85BE-2369-4CE4-9F30-C07A52C6689C}"/>
              </a:ext>
            </a:extLst>
          </p:cNvPr>
          <p:cNvPicPr>
            <a:picLocks noChangeAspect="1"/>
          </p:cNvPicPr>
          <p:nvPr/>
        </p:nvPicPr>
        <p:blipFill>
          <a:blip r:embed="rId3"/>
          <a:stretch>
            <a:fillRect/>
          </a:stretch>
        </p:blipFill>
        <p:spPr>
          <a:xfrm>
            <a:off x="3941468" y="2454900"/>
            <a:ext cx="3477553" cy="1964266"/>
          </a:xfrm>
          <a:prstGeom prst="rect">
            <a:avLst/>
          </a:prstGeom>
        </p:spPr>
      </p:pic>
      <p:sp>
        <p:nvSpPr>
          <p:cNvPr id="9" name="Rectangle 8">
            <a:extLst>
              <a:ext uri="{FF2B5EF4-FFF2-40B4-BE49-F238E27FC236}">
                <a16:creationId xmlns:a16="http://schemas.microsoft.com/office/drawing/2014/main" id="{6CFB05CC-01C9-4086-9B35-817FD090C712}"/>
              </a:ext>
            </a:extLst>
          </p:cNvPr>
          <p:cNvSpPr/>
          <p:nvPr/>
        </p:nvSpPr>
        <p:spPr>
          <a:xfrm>
            <a:off x="4558084" y="4709343"/>
            <a:ext cx="2262158" cy="369332"/>
          </a:xfrm>
          <a:prstGeom prst="rect">
            <a:avLst/>
          </a:prstGeom>
        </p:spPr>
        <p:txBody>
          <a:bodyPr wrap="none">
            <a:spAutoFit/>
          </a:bodyPr>
          <a:lstStyle/>
          <a:p>
            <a:r>
              <a:rPr lang="en-GB" dirty="0">
                <a:latin typeface="Arial" panose="020B0604020202020204" pitchFamily="34" charset="0"/>
              </a:rPr>
              <a:t>Mock demonstration</a:t>
            </a:r>
            <a:endParaRPr lang="en-GB" dirty="0"/>
          </a:p>
        </p:txBody>
      </p:sp>
      <p:sp>
        <p:nvSpPr>
          <p:cNvPr id="11" name="Rectangle 10">
            <a:extLst>
              <a:ext uri="{FF2B5EF4-FFF2-40B4-BE49-F238E27FC236}">
                <a16:creationId xmlns:a16="http://schemas.microsoft.com/office/drawing/2014/main" id="{C26E4CD6-80FA-4F58-A488-3BEB678216A9}"/>
              </a:ext>
            </a:extLst>
          </p:cNvPr>
          <p:cNvSpPr/>
          <p:nvPr/>
        </p:nvSpPr>
        <p:spPr>
          <a:xfrm>
            <a:off x="1147335" y="4709343"/>
            <a:ext cx="1338828" cy="369332"/>
          </a:xfrm>
          <a:prstGeom prst="rect">
            <a:avLst/>
          </a:prstGeom>
        </p:spPr>
        <p:txBody>
          <a:bodyPr wrap="none">
            <a:spAutoFit/>
          </a:bodyPr>
          <a:lstStyle/>
          <a:p>
            <a:r>
              <a:rPr lang="en-GB" dirty="0">
                <a:latin typeface="Arial" panose="020B0604020202020204" pitchFamily="34" charset="0"/>
              </a:rPr>
              <a:t>Use on site</a:t>
            </a:r>
            <a:endParaRPr lang="en-GB" dirty="0"/>
          </a:p>
        </p:txBody>
      </p:sp>
    </p:spTree>
    <p:extLst>
      <p:ext uri="{BB962C8B-B14F-4D97-AF65-F5344CB8AC3E}">
        <p14:creationId xmlns:p14="http://schemas.microsoft.com/office/powerpoint/2010/main" val="236743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199" y="2010833"/>
            <a:ext cx="10515599" cy="4166130"/>
          </a:xfrm>
        </p:spPr>
        <p:txBody>
          <a:bodyPr vert="horz" lIns="91440" tIns="45720" rIns="91440" bIns="45720" rtlCol="0">
            <a:normAutofit/>
          </a:bodyPr>
          <a:lstStyle/>
          <a:p>
            <a:pPr marL="0" indent="0" algn="ctr">
              <a:lnSpc>
                <a:spcPct val="100000"/>
              </a:lnSpc>
              <a:buNone/>
            </a:pPr>
            <a:r>
              <a:rPr lang="en-US" sz="9600" dirty="0">
                <a:latin typeface="Arial" panose="020B0604020202020204" pitchFamily="34" charset="0"/>
                <a:cs typeface="Arial" panose="020B0604020202020204" pitchFamily="34" charset="0"/>
              </a:rPr>
              <a:t>PPI </a:t>
            </a:r>
          </a:p>
          <a:p>
            <a:pPr marL="0" indent="0" algn="ctr">
              <a:lnSpc>
                <a:spcPct val="100000"/>
              </a:lnSpc>
              <a:spcBef>
                <a:spcPts val="0"/>
              </a:spcBef>
              <a:spcAft>
                <a:spcPts val="1800"/>
              </a:spcAft>
              <a:buNone/>
            </a:pPr>
            <a:r>
              <a:rPr lang="en-US" sz="7200" dirty="0">
                <a:latin typeface="Arial" panose="020B0604020202020204" pitchFamily="34" charset="0"/>
                <a:cs typeface="Arial" panose="020B0604020202020204" pitchFamily="34" charset="0"/>
              </a:rPr>
              <a:t>(Plant Person Interface)</a:t>
            </a:r>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5907157" y="1825625"/>
            <a:ext cx="43566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2DFDE20A-29D2-4D5A-8EED-1D24E488D70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Blue Star awards presentation - </a:t>
            </a:r>
            <a:r>
              <a:rPr lang="en-GB">
                <a:latin typeface="Arial" panose="020B0604020202020204" pitchFamily="34" charset="0"/>
                <a:cs typeface="Arial" panose="020B0604020202020204" pitchFamily="34" charset="0"/>
              </a:rPr>
              <a:t>Part 2</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74003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B060 – PPI training</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600"/>
              </a:spcAft>
              <a:buNone/>
            </a:pPr>
            <a:r>
              <a:rPr lang="en-GB" sz="2000" dirty="0">
                <a:solidFill>
                  <a:schemeClr val="bg1">
                    <a:lumMod val="95000"/>
                  </a:schemeClr>
                </a:solidFill>
                <a:latin typeface="Arial" panose="020B0604020202020204" pitchFamily="34" charset="0"/>
                <a:cs typeface="Arial" panose="020B0604020202020204" pitchFamily="34" charset="0"/>
              </a:rPr>
              <a:t>Blue star awarded for proactive approach to PPI,  including:</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Training conducted by works manager </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Bell push button for ganger to speak with plant operator</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Dumper permit (to use)</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Project light vehicle reversing procedure, including use of a short video clip.</a:t>
            </a:r>
            <a:endParaRPr lang="en-GB" sz="2000" dirty="0">
              <a:solidFill>
                <a:srgbClr val="FFFFFF"/>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DF18922-A1FA-4D16-AB89-EA8EC29B9C6C}"/>
              </a:ext>
            </a:extLst>
          </p:cNvPr>
          <p:cNvPicPr>
            <a:picLocks noChangeAspect="1"/>
          </p:cNvPicPr>
          <p:nvPr/>
        </p:nvPicPr>
        <p:blipFill>
          <a:blip r:embed="rId2"/>
          <a:stretch>
            <a:fillRect/>
          </a:stretch>
        </p:blipFill>
        <p:spPr>
          <a:xfrm>
            <a:off x="329183" y="2454900"/>
            <a:ext cx="3437941" cy="2536348"/>
          </a:xfrm>
          <a:prstGeom prst="rect">
            <a:avLst/>
          </a:prstGeom>
        </p:spPr>
      </p:pic>
      <p:pic>
        <p:nvPicPr>
          <p:cNvPr id="9" name="Picture 8">
            <a:extLst>
              <a:ext uri="{FF2B5EF4-FFF2-40B4-BE49-F238E27FC236}">
                <a16:creationId xmlns:a16="http://schemas.microsoft.com/office/drawing/2014/main" id="{57D5112F-D28B-4F5E-9B37-1BF31931B211}"/>
              </a:ext>
            </a:extLst>
          </p:cNvPr>
          <p:cNvPicPr>
            <a:picLocks noChangeAspect="1"/>
          </p:cNvPicPr>
          <p:nvPr/>
        </p:nvPicPr>
        <p:blipFill>
          <a:blip r:embed="rId3"/>
          <a:stretch>
            <a:fillRect/>
          </a:stretch>
        </p:blipFill>
        <p:spPr>
          <a:xfrm>
            <a:off x="3944689" y="2456097"/>
            <a:ext cx="3437941" cy="2558233"/>
          </a:xfrm>
          <a:prstGeom prst="rect">
            <a:avLst/>
          </a:prstGeom>
        </p:spPr>
      </p:pic>
    </p:spTree>
    <p:extLst>
      <p:ext uri="{BB962C8B-B14F-4D97-AF65-F5344CB8AC3E}">
        <p14:creationId xmlns:p14="http://schemas.microsoft.com/office/powerpoint/2010/main" val="3322999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B061 – Induction training area 1</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Induction introduced by a member of the Senior Management Team</a:t>
            </a:r>
          </a:p>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Test at the end of induction, to ensure key points have been understood. </a:t>
            </a:r>
          </a:p>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An area set up outside in the compound is to show and explain various initiatives including coloured road cones, goalposts, safety stations, spill kits, work access signage, and stop gates.</a:t>
            </a:r>
            <a:endParaRPr lang="en-GB" sz="2000" dirty="0">
              <a:solidFill>
                <a:srgbClr val="FFFFFF"/>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DB0F030-F643-48C8-9D96-E6AEB6568BE6}"/>
              </a:ext>
            </a:extLst>
          </p:cNvPr>
          <p:cNvPicPr>
            <a:picLocks noChangeAspect="1"/>
          </p:cNvPicPr>
          <p:nvPr/>
        </p:nvPicPr>
        <p:blipFill>
          <a:blip r:embed="rId2"/>
          <a:stretch>
            <a:fillRect/>
          </a:stretch>
        </p:blipFill>
        <p:spPr>
          <a:xfrm>
            <a:off x="329182" y="2454900"/>
            <a:ext cx="3465167" cy="1964266"/>
          </a:xfrm>
          <a:prstGeom prst="rect">
            <a:avLst/>
          </a:prstGeom>
        </p:spPr>
      </p:pic>
      <p:pic>
        <p:nvPicPr>
          <p:cNvPr id="9" name="Picture 8">
            <a:extLst>
              <a:ext uri="{FF2B5EF4-FFF2-40B4-BE49-F238E27FC236}">
                <a16:creationId xmlns:a16="http://schemas.microsoft.com/office/drawing/2014/main" id="{2794BFB7-250D-4367-9018-534ED8D55A26}"/>
              </a:ext>
            </a:extLst>
          </p:cNvPr>
          <p:cNvPicPr>
            <a:picLocks noChangeAspect="1"/>
          </p:cNvPicPr>
          <p:nvPr/>
        </p:nvPicPr>
        <p:blipFill>
          <a:blip r:embed="rId3"/>
          <a:stretch>
            <a:fillRect/>
          </a:stretch>
        </p:blipFill>
        <p:spPr>
          <a:xfrm>
            <a:off x="357084" y="4567406"/>
            <a:ext cx="3425264" cy="1908505"/>
          </a:xfrm>
          <a:prstGeom prst="rect">
            <a:avLst/>
          </a:prstGeom>
        </p:spPr>
      </p:pic>
      <p:pic>
        <p:nvPicPr>
          <p:cNvPr id="11" name="Picture 10">
            <a:extLst>
              <a:ext uri="{FF2B5EF4-FFF2-40B4-BE49-F238E27FC236}">
                <a16:creationId xmlns:a16="http://schemas.microsoft.com/office/drawing/2014/main" id="{0A85A2AD-CD4D-46F9-9203-54ADF6BB3FD8}"/>
              </a:ext>
            </a:extLst>
          </p:cNvPr>
          <p:cNvPicPr>
            <a:picLocks noChangeAspect="1"/>
          </p:cNvPicPr>
          <p:nvPr/>
        </p:nvPicPr>
        <p:blipFill>
          <a:blip r:embed="rId4"/>
          <a:stretch>
            <a:fillRect/>
          </a:stretch>
        </p:blipFill>
        <p:spPr>
          <a:xfrm>
            <a:off x="3960982" y="2454900"/>
            <a:ext cx="3432433" cy="1908000"/>
          </a:xfrm>
          <a:prstGeom prst="rect">
            <a:avLst/>
          </a:prstGeom>
        </p:spPr>
      </p:pic>
    </p:spTree>
    <p:extLst>
      <p:ext uri="{BB962C8B-B14F-4D97-AF65-F5344CB8AC3E}">
        <p14:creationId xmlns:p14="http://schemas.microsoft.com/office/powerpoint/2010/main" val="3402385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B062 – Stop boards and ‘Skipper’ tape</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lnSpc>
                <a:spcPct val="100000"/>
              </a:lnSpc>
              <a:spcBef>
                <a:spcPts val="0"/>
              </a:spcBef>
              <a:spcAft>
                <a:spcPts val="1200"/>
              </a:spcAft>
            </a:pPr>
            <a:r>
              <a:rPr lang="en-GB" sz="2000" dirty="0">
                <a:solidFill>
                  <a:schemeClr val="bg1"/>
                </a:solidFill>
                <a:latin typeface="Arial" panose="020B0604020202020204" pitchFamily="34" charset="0"/>
                <a:cs typeface="Arial" panose="020B0604020202020204" pitchFamily="34" charset="0"/>
              </a:rPr>
              <a:t>Stop boards and ‘Skipper’ tape on approach to work areas</a:t>
            </a:r>
          </a:p>
          <a:p>
            <a:pPr>
              <a:spcBef>
                <a:spcPts val="0"/>
              </a:spcBef>
              <a:spcAft>
                <a:spcPts val="1200"/>
              </a:spcAft>
            </a:pPr>
            <a:r>
              <a:rPr lang="en-GB" sz="2000" dirty="0">
                <a:solidFill>
                  <a:schemeClr val="bg1"/>
                </a:solidFill>
                <a:latin typeface="Arial" panose="020B0604020202020204" pitchFamily="34" charset="0"/>
                <a:cs typeface="Arial" panose="020B0604020202020204" pitchFamily="34" charset="0"/>
              </a:rPr>
              <a:t>Notes and Diagrams showing use of stop boards and skipper tape for different working scenarios</a:t>
            </a:r>
          </a:p>
        </p:txBody>
      </p:sp>
      <p:pic>
        <p:nvPicPr>
          <p:cNvPr id="6" name="Picture 5">
            <a:extLst>
              <a:ext uri="{FF2B5EF4-FFF2-40B4-BE49-F238E27FC236}">
                <a16:creationId xmlns:a16="http://schemas.microsoft.com/office/drawing/2014/main" id="{94A275B4-AF23-4AB8-A71C-633BCFE7E8B9}"/>
              </a:ext>
            </a:extLst>
          </p:cNvPr>
          <p:cNvPicPr>
            <a:picLocks noChangeAspect="1"/>
          </p:cNvPicPr>
          <p:nvPr/>
        </p:nvPicPr>
        <p:blipFill>
          <a:blip r:embed="rId2"/>
          <a:stretch>
            <a:fillRect/>
          </a:stretch>
        </p:blipFill>
        <p:spPr>
          <a:xfrm>
            <a:off x="329183" y="2454899"/>
            <a:ext cx="3437941" cy="2494789"/>
          </a:xfrm>
          <a:prstGeom prst="rect">
            <a:avLst/>
          </a:prstGeom>
        </p:spPr>
      </p:pic>
      <p:pic>
        <p:nvPicPr>
          <p:cNvPr id="13" name="Picture 12">
            <a:extLst>
              <a:ext uri="{FF2B5EF4-FFF2-40B4-BE49-F238E27FC236}">
                <a16:creationId xmlns:a16="http://schemas.microsoft.com/office/drawing/2014/main" id="{EB6478FD-F94A-4BC7-A778-FCBA084805EB}"/>
              </a:ext>
            </a:extLst>
          </p:cNvPr>
          <p:cNvPicPr>
            <a:picLocks noChangeAspect="1"/>
          </p:cNvPicPr>
          <p:nvPr/>
        </p:nvPicPr>
        <p:blipFill>
          <a:blip r:embed="rId3"/>
          <a:stretch>
            <a:fillRect/>
          </a:stretch>
        </p:blipFill>
        <p:spPr>
          <a:xfrm>
            <a:off x="3918974" y="2564055"/>
            <a:ext cx="3486150" cy="2276475"/>
          </a:xfrm>
          <a:prstGeom prst="rect">
            <a:avLst/>
          </a:prstGeom>
        </p:spPr>
      </p:pic>
    </p:spTree>
    <p:extLst>
      <p:ext uri="{BB962C8B-B14F-4D97-AF65-F5344CB8AC3E}">
        <p14:creationId xmlns:p14="http://schemas.microsoft.com/office/powerpoint/2010/main" val="3462121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B062 – Prolec height and slew restrictors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200"/>
              </a:spcAft>
              <a:buNone/>
            </a:pPr>
            <a:r>
              <a:rPr lang="en-GB" sz="2000" dirty="0">
                <a:solidFill>
                  <a:schemeClr val="bg1"/>
                </a:solidFill>
                <a:latin typeface="Arial" panose="020B0604020202020204" pitchFamily="34" charset="0"/>
                <a:cs typeface="Arial" panose="020B0604020202020204" pitchFamily="34" charset="0"/>
              </a:rPr>
              <a:t>Prolec height and slew restrictors – </a:t>
            </a:r>
          </a:p>
          <a:p>
            <a:pPr>
              <a:lnSpc>
                <a:spcPct val="100000"/>
              </a:lnSpc>
              <a:spcBef>
                <a:spcPts val="0"/>
              </a:spcBef>
              <a:spcAft>
                <a:spcPts val="1200"/>
              </a:spcAft>
            </a:pPr>
            <a:r>
              <a:rPr lang="en-GB" sz="2000" dirty="0">
                <a:solidFill>
                  <a:schemeClr val="bg1"/>
                </a:solidFill>
                <a:latin typeface="Arial" panose="020B0604020202020204" pitchFamily="34" charset="0"/>
                <a:cs typeface="Arial" panose="020B0604020202020204" pitchFamily="34" charset="0"/>
              </a:rPr>
              <a:t>Have been fitted to all plant on site.</a:t>
            </a:r>
          </a:p>
          <a:p>
            <a:pPr>
              <a:lnSpc>
                <a:spcPct val="100000"/>
              </a:lnSpc>
              <a:spcBef>
                <a:spcPts val="0"/>
              </a:spcBef>
              <a:spcAft>
                <a:spcPts val="1200"/>
              </a:spcAft>
            </a:pPr>
            <a:r>
              <a:rPr lang="en-GB" sz="2000" dirty="0">
                <a:solidFill>
                  <a:schemeClr val="bg1"/>
                </a:solidFill>
                <a:latin typeface="Arial" panose="020B0604020202020204" pitchFamily="34" charset="0"/>
                <a:cs typeface="Arial" panose="020B0604020202020204" pitchFamily="34" charset="0"/>
              </a:rPr>
              <a:t>In addition, 2 lorry mounted MEWP's have been fitted with slew restrictors to prevent the risk of them basket or boom swinging out over the live carriageway and coming into contact with MOP road users.</a:t>
            </a:r>
          </a:p>
        </p:txBody>
      </p:sp>
      <p:pic>
        <p:nvPicPr>
          <p:cNvPr id="5" name="Picture 4">
            <a:extLst>
              <a:ext uri="{FF2B5EF4-FFF2-40B4-BE49-F238E27FC236}">
                <a16:creationId xmlns:a16="http://schemas.microsoft.com/office/drawing/2014/main" id="{595A9F35-FD2F-4818-928E-A59892DA4D3D}"/>
              </a:ext>
            </a:extLst>
          </p:cNvPr>
          <p:cNvPicPr>
            <a:picLocks noChangeAspect="1"/>
          </p:cNvPicPr>
          <p:nvPr/>
        </p:nvPicPr>
        <p:blipFill>
          <a:blip r:embed="rId2"/>
          <a:stretch>
            <a:fillRect/>
          </a:stretch>
        </p:blipFill>
        <p:spPr>
          <a:xfrm>
            <a:off x="880151" y="2454900"/>
            <a:ext cx="5773946" cy="4068000"/>
          </a:xfrm>
          <a:prstGeom prst="rect">
            <a:avLst/>
          </a:prstGeom>
        </p:spPr>
      </p:pic>
    </p:spTree>
    <p:extLst>
      <p:ext uri="{BB962C8B-B14F-4D97-AF65-F5344CB8AC3E}">
        <p14:creationId xmlns:p14="http://schemas.microsoft.com/office/powerpoint/2010/main" val="1751547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B064 – Virtual Reality Training</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800"/>
              </a:spcAft>
              <a:buNone/>
            </a:pPr>
            <a:r>
              <a:rPr lang="en-GB" sz="2000" dirty="0">
                <a:solidFill>
                  <a:schemeClr val="bg1">
                    <a:lumMod val="95000"/>
                  </a:schemeClr>
                </a:solidFill>
                <a:latin typeface="Arial" panose="020B0604020202020204" pitchFamily="34" charset="0"/>
                <a:cs typeface="Arial" panose="020B0604020202020204" pitchFamily="34" charset="0"/>
              </a:rPr>
              <a:t>The site is developing Virtual Reality training for Plant Person Interface training. </a:t>
            </a:r>
          </a:p>
          <a:p>
            <a:pPr>
              <a:lnSpc>
                <a:spcPct val="100000"/>
              </a:lnSpc>
              <a:spcBef>
                <a:spcPts val="0"/>
              </a:spcBef>
              <a:spcAft>
                <a:spcPts val="1800"/>
              </a:spcAft>
            </a:pPr>
            <a:r>
              <a:rPr lang="en-GB" sz="2000" dirty="0">
                <a:solidFill>
                  <a:schemeClr val="bg1">
                    <a:lumMod val="95000"/>
                  </a:schemeClr>
                </a:solidFill>
                <a:latin typeface="Arial" panose="020B0604020202020204" pitchFamily="34" charset="0"/>
                <a:cs typeface="Arial" panose="020B0604020202020204" pitchFamily="34" charset="0"/>
              </a:rPr>
              <a:t>It fully immerses the individual into a virtual environment that they can walk around, and if they walk too close to a machine, an alarm and a flashing light goes off to notify them that they are too close.</a:t>
            </a:r>
          </a:p>
        </p:txBody>
      </p:sp>
      <p:pic>
        <p:nvPicPr>
          <p:cNvPr id="8" name="Picture 7">
            <a:extLst>
              <a:ext uri="{FF2B5EF4-FFF2-40B4-BE49-F238E27FC236}">
                <a16:creationId xmlns:a16="http://schemas.microsoft.com/office/drawing/2014/main" id="{7786C9CA-4176-4979-9B65-AF0EC137ECB9}"/>
              </a:ext>
            </a:extLst>
          </p:cNvPr>
          <p:cNvPicPr>
            <a:picLocks noChangeAspect="1"/>
          </p:cNvPicPr>
          <p:nvPr/>
        </p:nvPicPr>
        <p:blipFill>
          <a:blip r:embed="rId2"/>
          <a:stretch>
            <a:fillRect/>
          </a:stretch>
        </p:blipFill>
        <p:spPr>
          <a:xfrm>
            <a:off x="2289190" y="2454900"/>
            <a:ext cx="3064320" cy="4032000"/>
          </a:xfrm>
          <a:prstGeom prst="rect">
            <a:avLst/>
          </a:prstGeom>
        </p:spPr>
      </p:pic>
    </p:spTree>
    <p:extLst>
      <p:ext uri="{BB962C8B-B14F-4D97-AF65-F5344CB8AC3E}">
        <p14:creationId xmlns:p14="http://schemas.microsoft.com/office/powerpoint/2010/main" val="2000441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B064 – Virtual Reality Training</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lnSpc>
                <a:spcPct val="100000"/>
              </a:lnSpc>
              <a:spcBef>
                <a:spcPts val="0"/>
              </a:spcBef>
              <a:spcAft>
                <a:spcPts val="1800"/>
              </a:spcAft>
            </a:pPr>
            <a:r>
              <a:rPr lang="en-GB" sz="2000" dirty="0">
                <a:solidFill>
                  <a:schemeClr val="bg1">
                    <a:lumMod val="95000"/>
                  </a:schemeClr>
                </a:solidFill>
                <a:latin typeface="Arial" panose="020B0604020202020204" pitchFamily="34" charset="0"/>
                <a:cs typeface="Arial" panose="020B0604020202020204" pitchFamily="34" charset="0"/>
              </a:rPr>
              <a:t>The site has already used 360° cameras to improve workforce awareness of what it is like to be on site adj. to significant activities, such as bridge lifts, and to give operatives an awareness of what plant operators can see from inside the cab.</a:t>
            </a:r>
          </a:p>
        </p:txBody>
      </p:sp>
      <p:sp>
        <p:nvSpPr>
          <p:cNvPr id="8" name="Rectangle 7">
            <a:extLst>
              <a:ext uri="{FF2B5EF4-FFF2-40B4-BE49-F238E27FC236}">
                <a16:creationId xmlns:a16="http://schemas.microsoft.com/office/drawing/2014/main" id="{20B5747D-8F99-41E9-80C6-11F2B9955426}"/>
              </a:ext>
            </a:extLst>
          </p:cNvPr>
          <p:cNvSpPr/>
          <p:nvPr/>
        </p:nvSpPr>
        <p:spPr>
          <a:xfrm>
            <a:off x="2173446" y="3948949"/>
            <a:ext cx="3361700" cy="369332"/>
          </a:xfrm>
          <a:prstGeom prst="rect">
            <a:avLst/>
          </a:prstGeom>
        </p:spPr>
        <p:txBody>
          <a:bodyPr wrap="square">
            <a:spAutoFit/>
          </a:bodyPr>
          <a:lstStyle/>
          <a:p>
            <a:pPr algn="ctr"/>
            <a:r>
              <a:rPr lang="en-GB" dirty="0">
                <a:latin typeface="Arial" panose="020B0604020202020204" pitchFamily="34" charset="0"/>
                <a:ea typeface="Times New Roman" panose="02020603050405020304" pitchFamily="18" charset="0"/>
              </a:rPr>
              <a:t>No photo available </a:t>
            </a:r>
            <a:endParaRPr lang="en-GB" dirty="0"/>
          </a:p>
        </p:txBody>
      </p:sp>
    </p:spTree>
    <p:extLst>
      <p:ext uri="{BB962C8B-B14F-4D97-AF65-F5344CB8AC3E}">
        <p14:creationId xmlns:p14="http://schemas.microsoft.com/office/powerpoint/2010/main" val="2517003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B065 – Rotating Dumper Cab</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lnSpcReduction="10000"/>
          </a:bodyPr>
          <a:lstStyle/>
          <a:p>
            <a:pPr>
              <a:lnSpc>
                <a:spcPct val="100000"/>
              </a:lnSpc>
              <a:spcBef>
                <a:spcPts val="0"/>
              </a:spcBef>
              <a:spcAft>
                <a:spcPts val="1800"/>
              </a:spcAft>
            </a:pPr>
            <a:r>
              <a:rPr lang="en-GB" sz="2000" dirty="0">
                <a:solidFill>
                  <a:schemeClr val="bg1">
                    <a:lumMod val="95000"/>
                  </a:schemeClr>
                </a:solidFill>
                <a:latin typeface="Arial" panose="020B0604020202020204" pitchFamily="34" charset="0"/>
                <a:cs typeface="Arial" panose="020B0604020202020204" pitchFamily="34" charset="0"/>
              </a:rPr>
              <a:t>The 180° degree rotating seat and controls allow for added visibility and reduction in plant person interface issues. </a:t>
            </a:r>
          </a:p>
          <a:p>
            <a:pPr>
              <a:lnSpc>
                <a:spcPct val="100000"/>
              </a:lnSpc>
              <a:spcBef>
                <a:spcPts val="0"/>
              </a:spcBef>
              <a:spcAft>
                <a:spcPts val="1800"/>
              </a:spcAft>
            </a:pPr>
            <a:r>
              <a:rPr lang="en-GB" sz="2000" dirty="0">
                <a:solidFill>
                  <a:schemeClr val="bg1">
                    <a:lumMod val="95000"/>
                  </a:schemeClr>
                </a:solidFill>
                <a:latin typeface="Arial" panose="020B0604020202020204" pitchFamily="34" charset="0"/>
                <a:cs typeface="Arial" panose="020B0604020202020204" pitchFamily="34" charset="0"/>
              </a:rPr>
              <a:t>In addition, the dumper skip swivels through 90° to avoid excessive movements, a function that similar items of plant do not currently have.</a:t>
            </a:r>
          </a:p>
          <a:p>
            <a:pPr>
              <a:lnSpc>
                <a:spcPct val="100000"/>
              </a:lnSpc>
              <a:spcBef>
                <a:spcPts val="0"/>
              </a:spcBef>
              <a:spcAft>
                <a:spcPts val="1800"/>
              </a:spcAft>
            </a:pPr>
            <a:r>
              <a:rPr lang="en-GB" sz="2000" dirty="0">
                <a:solidFill>
                  <a:srgbClr val="FFFF00"/>
                </a:solidFill>
                <a:latin typeface="Arial" panose="020B0604020202020204" pitchFamily="34" charset="0"/>
                <a:cs typeface="Arial" panose="020B0604020202020204" pitchFamily="34" charset="0"/>
              </a:rPr>
              <a:t>Query remains re comment: There is no need for the operator to leave the cab for loading or unloading?</a:t>
            </a:r>
          </a:p>
        </p:txBody>
      </p:sp>
      <p:pic>
        <p:nvPicPr>
          <p:cNvPr id="5" name="Picture 4">
            <a:extLst>
              <a:ext uri="{FF2B5EF4-FFF2-40B4-BE49-F238E27FC236}">
                <a16:creationId xmlns:a16="http://schemas.microsoft.com/office/drawing/2014/main" id="{3CD8798A-0EE8-46C0-B1A8-B27945987CDF}"/>
              </a:ext>
            </a:extLst>
          </p:cNvPr>
          <p:cNvPicPr>
            <a:picLocks noChangeAspect="1"/>
          </p:cNvPicPr>
          <p:nvPr/>
        </p:nvPicPr>
        <p:blipFill>
          <a:blip r:embed="rId2"/>
          <a:stretch>
            <a:fillRect/>
          </a:stretch>
        </p:blipFill>
        <p:spPr>
          <a:xfrm>
            <a:off x="321699" y="2454900"/>
            <a:ext cx="3357849" cy="4104000"/>
          </a:xfrm>
          <a:prstGeom prst="rect">
            <a:avLst/>
          </a:prstGeom>
        </p:spPr>
      </p:pic>
      <p:pic>
        <p:nvPicPr>
          <p:cNvPr id="7" name="Picture 6">
            <a:extLst>
              <a:ext uri="{FF2B5EF4-FFF2-40B4-BE49-F238E27FC236}">
                <a16:creationId xmlns:a16="http://schemas.microsoft.com/office/drawing/2014/main" id="{CBF680E9-583B-47E7-9482-8B87D61B7E0E}"/>
              </a:ext>
            </a:extLst>
          </p:cNvPr>
          <p:cNvPicPr>
            <a:picLocks noChangeAspect="1"/>
          </p:cNvPicPr>
          <p:nvPr/>
        </p:nvPicPr>
        <p:blipFill>
          <a:blip r:embed="rId3"/>
          <a:stretch>
            <a:fillRect/>
          </a:stretch>
        </p:blipFill>
        <p:spPr>
          <a:xfrm>
            <a:off x="3941467" y="2454899"/>
            <a:ext cx="3429666" cy="3996000"/>
          </a:xfrm>
          <a:prstGeom prst="rect">
            <a:avLst/>
          </a:prstGeom>
        </p:spPr>
      </p:pic>
    </p:spTree>
    <p:extLst>
      <p:ext uri="{BB962C8B-B14F-4D97-AF65-F5344CB8AC3E}">
        <p14:creationId xmlns:p14="http://schemas.microsoft.com/office/powerpoint/2010/main" val="1507860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B072 – MEWP virtual reality training simulator</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800"/>
              </a:spcAft>
              <a:buNone/>
            </a:pPr>
            <a:r>
              <a:rPr lang="en-GB" sz="2000" dirty="0">
                <a:solidFill>
                  <a:schemeClr val="bg1">
                    <a:lumMod val="95000"/>
                  </a:schemeClr>
                </a:solidFill>
                <a:latin typeface="Arial" panose="020B0604020202020204" pitchFamily="34" charset="0"/>
                <a:cs typeface="Arial" panose="020B0604020202020204" pitchFamily="34" charset="0"/>
              </a:rPr>
              <a:t>MEWP virtual reality training simulator:</a:t>
            </a:r>
          </a:p>
          <a:p>
            <a:pPr>
              <a:lnSpc>
                <a:spcPct val="100000"/>
              </a:lnSpc>
              <a:spcBef>
                <a:spcPts val="0"/>
              </a:spcBef>
              <a:spcAft>
                <a:spcPts val="1800"/>
              </a:spcAft>
            </a:pPr>
            <a:r>
              <a:rPr lang="en-GB" sz="2000" dirty="0">
                <a:solidFill>
                  <a:schemeClr val="bg1">
                    <a:lumMod val="95000"/>
                  </a:schemeClr>
                </a:solidFill>
                <a:latin typeface="Arial" panose="020B0604020202020204" pitchFamily="34" charset="0"/>
                <a:cs typeface="Arial" panose="020B0604020202020204" pitchFamily="34" charset="0"/>
              </a:rPr>
              <a:t>Introduction of ground-breaking virtual reality simulators are designed to allow operators a true-to-life look and feel of operating an access platform in a safe and controlled environment.</a:t>
            </a:r>
          </a:p>
          <a:p>
            <a:pPr>
              <a:lnSpc>
                <a:spcPct val="100000"/>
              </a:lnSpc>
              <a:spcBef>
                <a:spcPts val="0"/>
              </a:spcBef>
              <a:spcAft>
                <a:spcPts val="1800"/>
              </a:spcAft>
            </a:pPr>
            <a:r>
              <a:rPr lang="en-GB" sz="2000" dirty="0">
                <a:solidFill>
                  <a:schemeClr val="bg1">
                    <a:lumMod val="95000"/>
                  </a:schemeClr>
                </a:solidFill>
                <a:latin typeface="Arial" panose="020B0604020202020204" pitchFamily="34" charset="0"/>
                <a:cs typeface="Arial" panose="020B0604020202020204" pitchFamily="34" charset="0"/>
              </a:rPr>
              <a:t>The Simulator realistically simulates the sensation of boom and scissor operations.</a:t>
            </a:r>
            <a:endParaRPr lang="en-GB" sz="2000" dirty="0">
              <a:solidFill>
                <a:srgbClr val="FF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3C0389E-7FB2-48BB-B64A-F7D9A58122F0}"/>
              </a:ext>
            </a:extLst>
          </p:cNvPr>
          <p:cNvPicPr>
            <a:picLocks noChangeAspect="1"/>
          </p:cNvPicPr>
          <p:nvPr/>
        </p:nvPicPr>
        <p:blipFill>
          <a:blip r:embed="rId2"/>
          <a:stretch>
            <a:fillRect/>
          </a:stretch>
        </p:blipFill>
        <p:spPr>
          <a:xfrm>
            <a:off x="334979" y="2454900"/>
            <a:ext cx="3415500" cy="2484000"/>
          </a:xfrm>
          <a:prstGeom prst="rect">
            <a:avLst/>
          </a:prstGeom>
        </p:spPr>
      </p:pic>
      <p:pic>
        <p:nvPicPr>
          <p:cNvPr id="9" name="Picture 8">
            <a:extLst>
              <a:ext uri="{FF2B5EF4-FFF2-40B4-BE49-F238E27FC236}">
                <a16:creationId xmlns:a16="http://schemas.microsoft.com/office/drawing/2014/main" id="{ECE847E2-D547-4C27-927C-E996D614E975}"/>
              </a:ext>
            </a:extLst>
          </p:cNvPr>
          <p:cNvPicPr>
            <a:picLocks noChangeAspect="1"/>
          </p:cNvPicPr>
          <p:nvPr/>
        </p:nvPicPr>
        <p:blipFill>
          <a:blip r:embed="rId3"/>
          <a:stretch>
            <a:fillRect/>
          </a:stretch>
        </p:blipFill>
        <p:spPr>
          <a:xfrm>
            <a:off x="3941459" y="2456099"/>
            <a:ext cx="3405453" cy="2052000"/>
          </a:xfrm>
          <a:prstGeom prst="rect">
            <a:avLst/>
          </a:prstGeom>
        </p:spPr>
      </p:pic>
    </p:spTree>
    <p:extLst>
      <p:ext uri="{BB962C8B-B14F-4D97-AF65-F5344CB8AC3E}">
        <p14:creationId xmlns:p14="http://schemas.microsoft.com/office/powerpoint/2010/main" val="2858398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B076 – Virtual Reality PPI training</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Virtual reality PPI training:</a:t>
            </a:r>
          </a:p>
          <a:p>
            <a:pPr>
              <a:lnSpc>
                <a:spcPct val="100000"/>
              </a:lnSpc>
              <a:spcBef>
                <a:spcPts val="0"/>
              </a:spcBef>
              <a:spcAft>
                <a:spcPts val="1200"/>
              </a:spcAft>
            </a:pPr>
            <a:r>
              <a:rPr lang="en-GB" sz="2000" dirty="0">
                <a:solidFill>
                  <a:schemeClr val="bg1">
                    <a:lumMod val="95000"/>
                  </a:schemeClr>
                </a:solidFill>
                <a:latin typeface="Arial" panose="020B0604020202020204" pitchFamily="34" charset="0"/>
                <a:cs typeface="Arial" panose="020B0604020202020204" pitchFamily="34" charset="0"/>
              </a:rPr>
              <a:t>Places a person virtually into a construction scenario where an excavator is digging into the embankment and filling up a nearby wagon</a:t>
            </a:r>
          </a:p>
          <a:p>
            <a:pPr>
              <a:lnSpc>
                <a:spcPct val="100000"/>
              </a:lnSpc>
              <a:spcBef>
                <a:spcPts val="0"/>
              </a:spcBef>
              <a:spcAft>
                <a:spcPts val="1200"/>
              </a:spcAft>
            </a:pPr>
            <a:r>
              <a:rPr lang="en-GB" sz="2000" dirty="0">
                <a:solidFill>
                  <a:schemeClr val="bg1">
                    <a:lumMod val="95000"/>
                  </a:schemeClr>
                </a:solidFill>
                <a:latin typeface="Arial" panose="020B0604020202020204" pitchFamily="34" charset="0"/>
                <a:cs typeface="Arial" panose="020B0604020202020204" pitchFamily="34" charset="0"/>
              </a:rPr>
              <a:t>The goal is to highlight red and amber danger zones around the plant, never pass behind the excavator and to reinforce gaining permission from the plant driver to pass by.</a:t>
            </a:r>
            <a:endParaRPr lang="en-GB" sz="2000" dirty="0">
              <a:solidFill>
                <a:srgbClr val="FFFFFF"/>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E2FD70E-15EB-4D84-B797-BE8BB048B302}"/>
              </a:ext>
            </a:extLst>
          </p:cNvPr>
          <p:cNvPicPr>
            <a:picLocks noChangeAspect="1"/>
          </p:cNvPicPr>
          <p:nvPr/>
        </p:nvPicPr>
        <p:blipFill>
          <a:blip r:embed="rId2"/>
          <a:stretch>
            <a:fillRect/>
          </a:stretch>
        </p:blipFill>
        <p:spPr>
          <a:xfrm>
            <a:off x="1216699" y="2454900"/>
            <a:ext cx="5472000" cy="4104000"/>
          </a:xfrm>
          <a:prstGeom prst="rect">
            <a:avLst/>
          </a:prstGeom>
        </p:spPr>
      </p:pic>
    </p:spTree>
    <p:extLst>
      <p:ext uri="{BB962C8B-B14F-4D97-AF65-F5344CB8AC3E}">
        <p14:creationId xmlns:p14="http://schemas.microsoft.com/office/powerpoint/2010/main" val="1785092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B077 – Hi-vis Dumper</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Hi-vis dumper – </a:t>
            </a:r>
          </a:p>
          <a:p>
            <a:pPr>
              <a:lnSpc>
                <a:spcPct val="100000"/>
              </a:lnSpc>
              <a:spcBef>
                <a:spcPts val="0"/>
              </a:spcBef>
              <a:spcAft>
                <a:spcPts val="1200"/>
              </a:spcAft>
            </a:pPr>
            <a:r>
              <a:rPr lang="en-GB" sz="2000" dirty="0">
                <a:solidFill>
                  <a:schemeClr val="bg1">
                    <a:lumMod val="95000"/>
                  </a:schemeClr>
                </a:solidFill>
                <a:latin typeface="Arial" panose="020B0604020202020204" pitchFamily="34" charset="0"/>
                <a:cs typeface="Arial" panose="020B0604020202020204" pitchFamily="34" charset="0"/>
              </a:rPr>
              <a:t>Utilises a structural cab which reduces the risk of falls from vehicles as the dumper can be loaded with the driver secured in the cab. </a:t>
            </a:r>
          </a:p>
          <a:p>
            <a:pPr>
              <a:lnSpc>
                <a:spcPct val="100000"/>
              </a:lnSpc>
              <a:spcBef>
                <a:spcPts val="0"/>
              </a:spcBef>
              <a:spcAft>
                <a:spcPts val="1200"/>
              </a:spcAft>
            </a:pPr>
            <a:r>
              <a:rPr lang="en-GB" sz="2000" dirty="0">
                <a:solidFill>
                  <a:schemeClr val="bg1">
                    <a:lumMod val="95000"/>
                  </a:schemeClr>
                </a:solidFill>
                <a:latin typeface="Arial" panose="020B0604020202020204" pitchFamily="34" charset="0"/>
                <a:cs typeface="Arial" panose="020B0604020202020204" pitchFamily="34" charset="0"/>
              </a:rPr>
              <a:t>In addition, the sloped skip front and lower skip position increases forward visibility and reduces the blind spot to 1m high and 1m away from the skip.</a:t>
            </a:r>
          </a:p>
          <a:p>
            <a:pPr>
              <a:lnSpc>
                <a:spcPct val="100000"/>
              </a:lnSpc>
              <a:spcBef>
                <a:spcPts val="0"/>
              </a:spcBef>
              <a:spcAft>
                <a:spcPts val="1200"/>
              </a:spcAft>
            </a:pPr>
            <a:r>
              <a:rPr lang="en-GB" sz="2000" dirty="0">
                <a:solidFill>
                  <a:schemeClr val="bg1">
                    <a:lumMod val="95000"/>
                  </a:schemeClr>
                </a:solidFill>
                <a:latin typeface="Arial" panose="020B0604020202020204" pitchFamily="34" charset="0"/>
                <a:cs typeface="Arial" panose="020B0604020202020204" pitchFamily="34" charset="0"/>
              </a:rPr>
              <a:t>Good decals increase the safety for the driver.</a:t>
            </a:r>
            <a:endParaRPr lang="en-GB" sz="2000"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E7AC2A7-7F32-4442-9F35-23D26E1D1D74}"/>
              </a:ext>
            </a:extLst>
          </p:cNvPr>
          <p:cNvPicPr>
            <a:picLocks noChangeAspect="1"/>
          </p:cNvPicPr>
          <p:nvPr/>
        </p:nvPicPr>
        <p:blipFill>
          <a:blip r:embed="rId2"/>
          <a:stretch>
            <a:fillRect/>
          </a:stretch>
        </p:blipFill>
        <p:spPr>
          <a:xfrm>
            <a:off x="367088" y="2454900"/>
            <a:ext cx="3400034" cy="2592000"/>
          </a:xfrm>
          <a:prstGeom prst="rect">
            <a:avLst/>
          </a:prstGeom>
        </p:spPr>
      </p:pic>
      <p:pic>
        <p:nvPicPr>
          <p:cNvPr id="7" name="Picture 6">
            <a:extLst>
              <a:ext uri="{FF2B5EF4-FFF2-40B4-BE49-F238E27FC236}">
                <a16:creationId xmlns:a16="http://schemas.microsoft.com/office/drawing/2014/main" id="{56A442FB-5093-4B91-A6DD-30A1488D8906}"/>
              </a:ext>
            </a:extLst>
          </p:cNvPr>
          <p:cNvPicPr>
            <a:picLocks noChangeAspect="1"/>
          </p:cNvPicPr>
          <p:nvPr/>
        </p:nvPicPr>
        <p:blipFill>
          <a:blip r:embed="rId3"/>
          <a:stretch>
            <a:fillRect/>
          </a:stretch>
        </p:blipFill>
        <p:spPr>
          <a:xfrm>
            <a:off x="3924873" y="2922899"/>
            <a:ext cx="3474351" cy="1656000"/>
          </a:xfrm>
          <a:prstGeom prst="rect">
            <a:avLst/>
          </a:prstGeom>
        </p:spPr>
      </p:pic>
    </p:spTree>
    <p:extLst>
      <p:ext uri="{BB962C8B-B14F-4D97-AF65-F5344CB8AC3E}">
        <p14:creationId xmlns:p14="http://schemas.microsoft.com/office/powerpoint/2010/main" val="4067931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Arial" panose="020B0604020202020204" pitchFamily="34" charset="0"/>
                <a:cs typeface="Arial" panose="020B0604020202020204" pitchFamily="34" charset="0"/>
              </a:rPr>
              <a:t>Index listing of Blue Star awards </a:t>
            </a:r>
            <a:r>
              <a:rPr lang="en-US" sz="2000" kern="1200" dirty="0">
                <a:solidFill>
                  <a:schemeClr val="tx1"/>
                </a:solidFill>
                <a:latin typeface="Arial" panose="020B0604020202020204" pitchFamily="34" charset="0"/>
                <a:cs typeface="Arial" panose="020B0604020202020204" pitchFamily="34" charset="0"/>
              </a:rPr>
              <a:t>(page 1 of 5)</a:t>
            </a: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Autofit/>
          </a:bodyPr>
          <a:lstStyle/>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B000 - Plant person interface, good practice</a:t>
            </a:r>
          </a:p>
          <a:p>
            <a:pPr marL="0"/>
            <a:r>
              <a:rPr lang="en-US" sz="1800" dirty="0">
                <a:latin typeface="Arial" panose="020B0604020202020204" pitchFamily="34" charset="0"/>
                <a:cs typeface="Arial" panose="020B0604020202020204" pitchFamily="34" charset="0"/>
              </a:rPr>
              <a:t>B001 – Diphoterine</a:t>
            </a:r>
          </a:p>
          <a:p>
            <a:pPr marL="0"/>
            <a:r>
              <a:rPr lang="en-US" sz="1800" dirty="0">
                <a:latin typeface="Arial" panose="020B0604020202020204" pitchFamily="34" charset="0"/>
                <a:cs typeface="Arial" panose="020B0604020202020204" pitchFamily="34" charset="0"/>
              </a:rPr>
              <a:t>B002 - Traffic management</a:t>
            </a:r>
          </a:p>
          <a:p>
            <a:pPr marL="0"/>
            <a:r>
              <a:rPr lang="en-US" sz="1800" dirty="0">
                <a:latin typeface="Arial" panose="020B0604020202020204" pitchFamily="34" charset="0"/>
                <a:cs typeface="Arial" panose="020B0604020202020204" pitchFamily="34" charset="0"/>
              </a:rPr>
              <a:t>B003 – Health Wellbeing (Champion)</a:t>
            </a:r>
          </a:p>
          <a:p>
            <a:pPr marL="0"/>
            <a:r>
              <a:rPr lang="en-US" sz="1800" dirty="0">
                <a:latin typeface="Arial" panose="020B0604020202020204" pitchFamily="34" charset="0"/>
                <a:cs typeface="Arial" panose="020B0604020202020204" pitchFamily="34" charset="0"/>
              </a:rPr>
              <a:t>B004 – </a:t>
            </a:r>
            <a:r>
              <a:rPr lang="en-US" sz="1400" dirty="0">
                <a:latin typeface="Arial" panose="020B0604020202020204" pitchFamily="34" charset="0"/>
                <a:cs typeface="Arial" panose="020B0604020202020204" pitchFamily="34" charset="0"/>
              </a:rPr>
              <a:t>Work on bridge deck / Wind monitoring system</a:t>
            </a:r>
          </a:p>
          <a:p>
            <a:pPr marL="0"/>
            <a:r>
              <a:rPr lang="en-US" sz="1800" dirty="0">
                <a:latin typeface="Arial" panose="020B0604020202020204" pitchFamily="34" charset="0"/>
                <a:cs typeface="Arial" panose="020B0604020202020204" pitchFamily="34" charset="0"/>
              </a:rPr>
              <a:t>B005 – Safetime scaffold tags</a:t>
            </a:r>
          </a:p>
          <a:p>
            <a:pPr marL="0"/>
            <a:r>
              <a:rPr lang="en-US" sz="1800" dirty="0">
                <a:latin typeface="Arial" panose="020B0604020202020204" pitchFamily="34" charset="0"/>
                <a:cs typeface="Arial" panose="020B0604020202020204" pitchFamily="34" charset="0"/>
              </a:rPr>
              <a:t>B006 – BIM</a:t>
            </a:r>
          </a:p>
          <a:p>
            <a:pPr marL="0"/>
            <a:r>
              <a:rPr lang="en-US" sz="1800" dirty="0">
                <a:latin typeface="Arial" panose="020B0604020202020204" pitchFamily="34" charset="0"/>
                <a:cs typeface="Arial" panose="020B0604020202020204" pitchFamily="34" charset="0"/>
              </a:rPr>
              <a:t>B007 – RAG batter</a:t>
            </a:r>
          </a:p>
          <a:p>
            <a:pPr marL="0"/>
            <a:r>
              <a:rPr lang="en-US" sz="1800" dirty="0">
                <a:latin typeface="Arial" panose="020B0604020202020204" pitchFamily="34" charset="0"/>
                <a:cs typeface="Arial" panose="020B0604020202020204" pitchFamily="34" charset="0"/>
              </a:rPr>
              <a:t>B008 – Water mist fire extinguisher</a:t>
            </a:r>
          </a:p>
          <a:p>
            <a:pPr marL="0"/>
            <a:r>
              <a:rPr lang="en-US" sz="1800" dirty="0">
                <a:latin typeface="Arial" panose="020B0604020202020204" pitchFamily="34" charset="0"/>
                <a:cs typeface="Arial" panose="020B0604020202020204" pitchFamily="34" charset="0"/>
              </a:rPr>
              <a:t>B009 – Smart screens</a:t>
            </a:r>
          </a:p>
          <a:p>
            <a:pPr marL="0"/>
            <a:r>
              <a:rPr lang="en-US" sz="1800" dirty="0">
                <a:latin typeface="Arial" panose="020B0604020202020204" pitchFamily="34" charset="0"/>
                <a:cs typeface="Arial" panose="020B0604020202020204" pitchFamily="34" charset="0"/>
              </a:rPr>
              <a:t>B010 – Mission Room</a:t>
            </a:r>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1800" dirty="0"/>
          </a:p>
          <a:p>
            <a:pPr marL="0"/>
            <a:r>
              <a:rPr lang="en-US" sz="1800" dirty="0">
                <a:latin typeface="Arial" panose="020B0604020202020204" pitchFamily="34" charset="0"/>
                <a:cs typeface="Arial" panose="020B0604020202020204" pitchFamily="34" charset="0"/>
              </a:rPr>
              <a:t>B011 – Controlling permits to work    </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B012 – WAH / Load and unload vehicles </a:t>
            </a:r>
          </a:p>
          <a:p>
            <a:pPr marL="0"/>
            <a:r>
              <a:rPr lang="en-US" sz="1800" dirty="0">
                <a:latin typeface="Arial" panose="020B0604020202020204" pitchFamily="34" charset="0"/>
                <a:cs typeface="Arial" panose="020B0604020202020204" pitchFamily="34" charset="0"/>
              </a:rPr>
              <a:t>B013 – Gridforce 30</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B014 – Dumper camera</a:t>
            </a:r>
          </a:p>
          <a:p>
            <a:pPr marL="0"/>
            <a:r>
              <a:rPr lang="en-US" sz="1800" dirty="0">
                <a:latin typeface="Arial" panose="020B0604020202020204" pitchFamily="34" charset="0"/>
                <a:cs typeface="Arial" panose="020B0604020202020204" pitchFamily="34" charset="0"/>
              </a:rPr>
              <a:t>B015 – Excavator stickers</a:t>
            </a:r>
          </a:p>
          <a:p>
            <a:pPr marL="0"/>
            <a:r>
              <a:rPr lang="en-US" sz="1800" dirty="0">
                <a:latin typeface="Arial" panose="020B0604020202020204" pitchFamily="34" charset="0"/>
                <a:cs typeface="Arial" panose="020B0604020202020204" pitchFamily="34" charset="0"/>
              </a:rPr>
              <a:t>B016 – Chapter 8 chevrons</a:t>
            </a:r>
          </a:p>
          <a:p>
            <a:pPr marL="0"/>
            <a:r>
              <a:rPr lang="en-US" sz="1800" dirty="0">
                <a:latin typeface="Arial" panose="020B0604020202020204" pitchFamily="34" charset="0"/>
                <a:cs typeface="Arial" panose="020B0604020202020204" pitchFamily="34" charset="0"/>
              </a:rPr>
              <a:t>B017 – Occupational health (3 year plan)</a:t>
            </a:r>
          </a:p>
          <a:p>
            <a:pPr marL="0"/>
            <a:r>
              <a:rPr lang="en-US" sz="1800" dirty="0">
                <a:latin typeface="Arial" panose="020B0604020202020204" pitchFamily="34" charset="0"/>
                <a:cs typeface="Arial" panose="020B0604020202020204" pitchFamily="34" charset="0"/>
              </a:rPr>
              <a:t>B018 – TM airlock</a:t>
            </a:r>
          </a:p>
          <a:p>
            <a:pPr marL="0"/>
            <a:r>
              <a:rPr lang="en-US" sz="1800" dirty="0">
                <a:latin typeface="Arial" panose="020B0604020202020204" pitchFamily="34" charset="0"/>
                <a:cs typeface="Arial" panose="020B0604020202020204" pitchFamily="34" charset="0"/>
              </a:rPr>
              <a:t>B019 – Health, safety, wellbeing strategy</a:t>
            </a:r>
          </a:p>
          <a:p>
            <a:pPr marL="0"/>
            <a:r>
              <a:rPr lang="en-US" sz="1800" dirty="0">
                <a:latin typeface="Arial" panose="020B0604020202020204" pitchFamily="34" charset="0"/>
                <a:cs typeface="Arial" panose="020B0604020202020204" pitchFamily="34" charset="0"/>
              </a:rPr>
              <a:t>B020 – Training</a:t>
            </a:r>
          </a:p>
        </p:txBody>
      </p:sp>
    </p:spTree>
    <p:extLst>
      <p:ext uri="{BB962C8B-B14F-4D97-AF65-F5344CB8AC3E}">
        <p14:creationId xmlns:p14="http://schemas.microsoft.com/office/powerpoint/2010/main" val="304478267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Index listing of Blue Star awards </a:t>
            </a:r>
            <a:r>
              <a:rPr lang="en-US" sz="2000" dirty="0">
                <a:latin typeface="Arial" panose="020B0604020202020204" pitchFamily="34" charset="0"/>
                <a:cs typeface="Arial" panose="020B0604020202020204" pitchFamily="34" charset="0"/>
              </a:rPr>
              <a:t>(page 2 of 5)</a:t>
            </a:r>
            <a:r>
              <a:rPr lang="en-US" dirty="0">
                <a:latin typeface="Arial" panose="020B0604020202020204" pitchFamily="34" charset="0"/>
                <a:cs typeface="Arial" panose="020B0604020202020204" pitchFamily="34" charset="0"/>
              </a:rPr>
              <a:t> </a:t>
            </a:r>
            <a:r>
              <a:rPr lang="en-US" kern="1200" dirty="0">
                <a:solidFill>
                  <a:schemeClr val="tx1"/>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rmAutofit/>
          </a:bodyPr>
          <a:lstStyle/>
          <a:p>
            <a:pPr marL="0"/>
            <a:r>
              <a:rPr lang="en-US" sz="1800" dirty="0">
                <a:latin typeface="Arial" panose="020B0604020202020204" pitchFamily="34" charset="0"/>
                <a:cs typeface="Arial" panose="020B0604020202020204" pitchFamily="34" charset="0"/>
              </a:rPr>
              <a:t>B021 – Readi-guard (RO) TM airlock gates </a:t>
            </a:r>
          </a:p>
          <a:p>
            <a:pPr marL="0"/>
            <a:r>
              <a:rPr lang="en-US" sz="1800" dirty="0">
                <a:latin typeface="Arial" panose="020B0604020202020204" pitchFamily="34" charset="0"/>
                <a:cs typeface="Arial" panose="020B0604020202020204" pitchFamily="34" charset="0"/>
              </a:rPr>
              <a:t>B022 – Bunkabin accommodation</a:t>
            </a:r>
          </a:p>
          <a:p>
            <a:pPr marL="0"/>
            <a:r>
              <a:rPr lang="en-US" sz="1800" dirty="0">
                <a:latin typeface="Arial" panose="020B0604020202020204" pitchFamily="34" charset="0"/>
                <a:cs typeface="Arial" panose="020B0604020202020204" pitchFamily="34" charset="0"/>
              </a:rPr>
              <a:t>B023 – Competence</a:t>
            </a:r>
          </a:p>
          <a:p>
            <a:pPr marL="0"/>
            <a:r>
              <a:rPr lang="en-US" sz="1800" dirty="0">
                <a:latin typeface="Arial" panose="020B0604020202020204" pitchFamily="34" charset="0"/>
                <a:cs typeface="Arial" panose="020B0604020202020204" pitchFamily="34" charset="0"/>
              </a:rPr>
              <a:t>B024 – Technology to improve safety (BIM)</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B025 – </a:t>
            </a:r>
            <a:r>
              <a:rPr lang="en-US" sz="1800">
                <a:solidFill>
                  <a:schemeClr val="accent5">
                    <a:lumMod val="60000"/>
                    <a:lumOff val="40000"/>
                  </a:schemeClr>
                </a:solidFill>
                <a:latin typeface="Arial" panose="020B0604020202020204" pitchFamily="34" charset="0"/>
                <a:cs typeface="Arial" panose="020B0604020202020204" pitchFamily="34" charset="0"/>
              </a:rPr>
              <a:t>Red Zone </a:t>
            </a:r>
            <a:r>
              <a:rPr lang="en-US" sz="1800" dirty="0">
                <a:solidFill>
                  <a:schemeClr val="accent5">
                    <a:lumMod val="60000"/>
                    <a:lumOff val="40000"/>
                  </a:schemeClr>
                </a:solidFill>
                <a:latin typeface="Arial" panose="020B0604020202020204" pitchFamily="34" charset="0"/>
                <a:cs typeface="Arial" panose="020B0604020202020204" pitchFamily="34" charset="0"/>
              </a:rPr>
              <a:t>training</a:t>
            </a:r>
          </a:p>
          <a:p>
            <a:pPr marL="0"/>
            <a:r>
              <a:rPr lang="en-US" sz="1800" dirty="0">
                <a:latin typeface="Arial" panose="020B0604020202020204" pitchFamily="34" charset="0"/>
                <a:cs typeface="Arial" panose="020B0604020202020204" pitchFamily="34" charset="0"/>
              </a:rPr>
              <a:t>B026 – Public route planning</a:t>
            </a:r>
          </a:p>
          <a:p>
            <a:pPr marL="0"/>
            <a:r>
              <a:rPr lang="en-US" sz="1800" strike="sngStrike" dirty="0">
                <a:solidFill>
                  <a:srgbClr val="FF0000"/>
                </a:solidFill>
                <a:latin typeface="Arial" panose="020B0604020202020204" pitchFamily="34" charset="0"/>
                <a:cs typeface="Arial" panose="020B0604020202020204" pitchFamily="34" charset="0"/>
              </a:rPr>
              <a:t>B027 – Safety pegs to maintain TBS zone</a:t>
            </a:r>
          </a:p>
          <a:p>
            <a:pPr marL="0"/>
            <a:r>
              <a:rPr lang="en-US" sz="1800" dirty="0">
                <a:latin typeface="Arial" panose="020B0604020202020204" pitchFamily="34" charset="0"/>
                <a:cs typeface="Arial" panose="020B0604020202020204" pitchFamily="34" charset="0"/>
              </a:rPr>
              <a:t>B028 – Control of vehicles leaving site</a:t>
            </a:r>
          </a:p>
          <a:p>
            <a:pPr marL="0"/>
            <a:r>
              <a:rPr lang="en-US" sz="1800" dirty="0">
                <a:latin typeface="Arial" panose="020B0604020202020204" pitchFamily="34" charset="0"/>
                <a:cs typeface="Arial" panose="020B0604020202020204" pitchFamily="34" charset="0"/>
              </a:rPr>
              <a:t>B029 – Vehicle payload and weights sheet</a:t>
            </a:r>
          </a:p>
          <a:p>
            <a:pPr marL="0"/>
            <a:r>
              <a:rPr lang="en-US" sz="1800" dirty="0">
                <a:latin typeface="Arial" panose="020B0604020202020204" pitchFamily="34" charset="0"/>
                <a:cs typeface="Arial" panose="020B0604020202020204" pitchFamily="34" charset="0"/>
              </a:rPr>
              <a:t>B030 – Message boot laces</a:t>
            </a:r>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dirty="0">
                <a:latin typeface="Arial" panose="020B0604020202020204" pitchFamily="34" charset="0"/>
                <a:cs typeface="Arial" panose="020B0604020202020204" pitchFamily="34" charset="0"/>
              </a:rPr>
              <a:t>B031 – Google maps S&amp;O planning   </a:t>
            </a:r>
          </a:p>
          <a:p>
            <a:pPr marL="0"/>
            <a:r>
              <a:rPr lang="en-US" sz="1800" dirty="0">
                <a:latin typeface="Arial" panose="020B0604020202020204" pitchFamily="34" charset="0"/>
                <a:cs typeface="Arial" panose="020B0604020202020204" pitchFamily="34" charset="0"/>
              </a:rPr>
              <a:t>B032 – LGV enforcement</a:t>
            </a:r>
          </a:p>
          <a:p>
            <a:pPr marL="0"/>
            <a:r>
              <a:rPr lang="en-US" sz="1800" dirty="0">
                <a:latin typeface="Arial" panose="020B0604020202020204" pitchFamily="34" charset="0"/>
                <a:cs typeface="Arial" panose="020B0604020202020204" pitchFamily="34" charset="0"/>
              </a:rPr>
              <a:t>B033 – HAVwear watches</a:t>
            </a:r>
          </a:p>
          <a:p>
            <a:pPr marL="0"/>
            <a:r>
              <a:rPr lang="en-US" sz="1800" dirty="0">
                <a:latin typeface="Arial" panose="020B0604020202020204" pitchFamily="34" charset="0"/>
                <a:cs typeface="Arial" panose="020B0604020202020204" pitchFamily="34" charset="0"/>
              </a:rPr>
              <a:t>B034 – LED lights on goal posts</a:t>
            </a:r>
          </a:p>
          <a:p>
            <a:pPr marL="0"/>
            <a:r>
              <a:rPr lang="en-US" sz="1800" dirty="0">
                <a:latin typeface="Arial" panose="020B0604020202020204" pitchFamily="34" charset="0"/>
                <a:cs typeface="Arial" panose="020B0604020202020204" pitchFamily="34" charset="0"/>
              </a:rPr>
              <a:t>B035 – Briefing document (daily)</a:t>
            </a:r>
          </a:p>
          <a:p>
            <a:pPr marL="0"/>
            <a:r>
              <a:rPr lang="en-US" sz="1800" dirty="0">
                <a:latin typeface="Arial" panose="020B0604020202020204" pitchFamily="34" charset="0"/>
                <a:cs typeface="Arial" panose="020B0604020202020204" pitchFamily="34" charset="0"/>
              </a:rPr>
              <a:t>B036 – Call button for ped access to site</a:t>
            </a:r>
          </a:p>
          <a:p>
            <a:pPr marL="0"/>
            <a:r>
              <a:rPr lang="en-US" sz="1800" dirty="0">
                <a:latin typeface="Arial" panose="020B0604020202020204" pitchFamily="34" charset="0"/>
                <a:cs typeface="Arial" panose="020B0604020202020204" pitchFamily="34" charset="0"/>
              </a:rPr>
              <a:t>B037 – QR codes and NFC readers</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B038 – Skipper tape exclusion zone</a:t>
            </a:r>
          </a:p>
          <a:p>
            <a:pPr marL="0"/>
            <a:r>
              <a:rPr lang="en-US" sz="1800" dirty="0">
                <a:latin typeface="Arial" panose="020B0604020202020204" pitchFamily="34" charset="0"/>
                <a:cs typeface="Arial" panose="020B0604020202020204" pitchFamily="34" charset="0"/>
              </a:rPr>
              <a:t>B039 – Value engineering</a:t>
            </a:r>
          </a:p>
          <a:p>
            <a:pPr marL="0"/>
            <a:r>
              <a:rPr lang="en-US" sz="1800" dirty="0">
                <a:latin typeface="Arial" panose="020B0604020202020204" pitchFamily="34" charset="0"/>
                <a:cs typeface="Arial" panose="020B0604020202020204" pitchFamily="34" charset="0"/>
              </a:rPr>
              <a:t>B040 – Improving communication</a:t>
            </a:r>
          </a:p>
        </p:txBody>
      </p:sp>
    </p:spTree>
    <p:extLst>
      <p:ext uri="{BB962C8B-B14F-4D97-AF65-F5344CB8AC3E}">
        <p14:creationId xmlns:p14="http://schemas.microsoft.com/office/powerpoint/2010/main" val="224429724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Index listing of Blue Star awards </a:t>
            </a:r>
            <a:r>
              <a:rPr lang="en-US" sz="2000" dirty="0">
                <a:latin typeface="Arial" panose="020B0604020202020204" pitchFamily="34" charset="0"/>
                <a:cs typeface="Arial" panose="020B0604020202020204" pitchFamily="34" charset="0"/>
              </a:rPr>
              <a:t>(page 3 of 5)</a:t>
            </a:r>
            <a:r>
              <a:rPr lang="en-US" dirty="0">
                <a:latin typeface="Arial" panose="020B0604020202020204" pitchFamily="34" charset="0"/>
                <a:cs typeface="Arial" panose="020B0604020202020204" pitchFamily="34" charset="0"/>
              </a:rPr>
              <a:t> </a:t>
            </a:r>
            <a:r>
              <a:rPr lang="en-US" kern="1200" dirty="0">
                <a:solidFill>
                  <a:schemeClr val="tx1"/>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rmAutofit/>
          </a:bodyPr>
          <a:lstStyle/>
          <a:p>
            <a:pPr marL="0"/>
            <a:r>
              <a:rPr lang="en-US" sz="1800" dirty="0">
                <a:latin typeface="Arial" panose="020B0604020202020204" pitchFamily="34" charset="0"/>
                <a:cs typeface="Arial" panose="020B0604020202020204" pitchFamily="34" charset="0"/>
              </a:rPr>
              <a:t>B041 – Incident investigation</a:t>
            </a:r>
          </a:p>
          <a:p>
            <a:pPr marL="0"/>
            <a:r>
              <a:rPr lang="en-US" sz="1800" dirty="0">
                <a:latin typeface="Arial" panose="020B0604020202020204" pitchFamily="34" charset="0"/>
                <a:cs typeface="Arial" panose="020B0604020202020204" pitchFamily="34" charset="0"/>
              </a:rPr>
              <a:t>B042 – TM (influencing drivers / body cams)</a:t>
            </a:r>
          </a:p>
          <a:p>
            <a:pPr marL="0"/>
            <a:r>
              <a:rPr lang="en-US" sz="1800" dirty="0">
                <a:latin typeface="Arial" panose="020B0604020202020204" pitchFamily="34" charset="0"/>
                <a:cs typeface="Arial" panose="020B0604020202020204" pitchFamily="34" charset="0"/>
              </a:rPr>
              <a:t>B043 – PatrolLive</a:t>
            </a:r>
          </a:p>
          <a:p>
            <a:pPr marL="0"/>
            <a:r>
              <a:rPr lang="en-US" sz="1800" strike="sngStrike" dirty="0">
                <a:solidFill>
                  <a:srgbClr val="FF0000"/>
                </a:solidFill>
                <a:latin typeface="Arial" panose="020B0604020202020204" pitchFamily="34" charset="0"/>
                <a:cs typeface="Arial" panose="020B0604020202020204" pitchFamily="34" charset="0"/>
              </a:rPr>
              <a:t>B044 – Work behind access and exit points</a:t>
            </a:r>
          </a:p>
          <a:p>
            <a:pPr marL="0"/>
            <a:r>
              <a:rPr lang="en-US" sz="1800" dirty="0">
                <a:latin typeface="Arial" panose="020B0604020202020204" pitchFamily="34" charset="0"/>
                <a:cs typeface="Arial" panose="020B0604020202020204" pitchFamily="34" charset="0"/>
              </a:rPr>
              <a:t>B045 – Control of HAVS (PAM breaker)</a:t>
            </a:r>
          </a:p>
          <a:p>
            <a:pPr marL="0"/>
            <a:r>
              <a:rPr lang="en-US" sz="1800" dirty="0">
                <a:latin typeface="Arial" panose="020B0604020202020204" pitchFamily="34" charset="0"/>
                <a:cs typeface="Arial" panose="020B0604020202020204" pitchFamily="34" charset="0"/>
              </a:rPr>
              <a:t>B046 – Safety gates</a:t>
            </a:r>
          </a:p>
          <a:p>
            <a:pPr marL="0"/>
            <a:r>
              <a:rPr lang="en-US" sz="1800" dirty="0">
                <a:latin typeface="Arial" panose="020B0604020202020204" pitchFamily="34" charset="0"/>
                <a:cs typeface="Arial" panose="020B0604020202020204" pitchFamily="34" charset="0"/>
              </a:rPr>
              <a:t>B047 – Works access gate (WAG)</a:t>
            </a:r>
          </a:p>
          <a:p>
            <a:pPr marL="0"/>
            <a:r>
              <a:rPr lang="en-US" sz="1800" dirty="0">
                <a:latin typeface="Arial" panose="020B0604020202020204" pitchFamily="34" charset="0"/>
                <a:cs typeface="Arial" panose="020B0604020202020204" pitchFamily="34" charset="0"/>
              </a:rPr>
              <a:t>B048 – Site security)</a:t>
            </a:r>
          </a:p>
          <a:p>
            <a:pPr marL="0"/>
            <a:r>
              <a:rPr lang="en-US" sz="1800" i="1" strike="sngStrike" dirty="0">
                <a:latin typeface="Arial" panose="020B0604020202020204" pitchFamily="34" charset="0"/>
                <a:cs typeface="Arial" panose="020B0604020202020204" pitchFamily="34" charset="0"/>
              </a:rPr>
              <a:t>B049 – A duplication of BS Award 43</a:t>
            </a:r>
          </a:p>
          <a:p>
            <a:pPr marL="0"/>
            <a:r>
              <a:rPr lang="en-US" sz="1800" i="1" strike="sngStrike" dirty="0">
                <a:latin typeface="Arial" panose="020B0604020202020204" pitchFamily="34" charset="0"/>
                <a:cs typeface="Arial" panose="020B0604020202020204" pitchFamily="34" charset="0"/>
              </a:rPr>
              <a:t>B050 – A duplication of BS Award 44</a:t>
            </a:r>
          </a:p>
          <a:p>
            <a:pPr marL="0"/>
            <a:endParaRPr lang="en-US" sz="2000" dirty="0"/>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B051 – Animated RAMS  </a:t>
            </a:r>
          </a:p>
          <a:p>
            <a:pPr marL="0"/>
            <a:r>
              <a:rPr lang="en-US" sz="1800" dirty="0">
                <a:latin typeface="Arial" panose="020B0604020202020204" pitchFamily="34" charset="0"/>
                <a:cs typeface="Arial" panose="020B0604020202020204" pitchFamily="34" charset="0"/>
              </a:rPr>
              <a:t>B052 – Yellow mat</a:t>
            </a:r>
          </a:p>
          <a:p>
            <a:pPr marL="0"/>
            <a:r>
              <a:rPr lang="en-US" sz="1800" dirty="0">
                <a:latin typeface="Arial" panose="020B0604020202020204" pitchFamily="34" charset="0"/>
                <a:cs typeface="Arial" panose="020B0604020202020204" pitchFamily="34" charset="0"/>
              </a:rPr>
              <a:t>B053 – SMART SITE monitors</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B054 – Vest and helmet lights</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B055 – TM works order management system</a:t>
            </a:r>
          </a:p>
          <a:p>
            <a:pPr marL="0"/>
            <a:r>
              <a:rPr lang="en-US" sz="1800" dirty="0">
                <a:latin typeface="Arial" panose="020B0604020202020204" pitchFamily="34" charset="0"/>
                <a:cs typeface="Arial" panose="020B0604020202020204" pitchFamily="34" charset="0"/>
              </a:rPr>
              <a:t>B056 – TM nightshift isolation plan</a:t>
            </a:r>
          </a:p>
          <a:p>
            <a:pPr marL="0"/>
            <a:r>
              <a:rPr lang="en-US" sz="1800" dirty="0">
                <a:latin typeface="Arial" panose="020B0604020202020204" pitchFamily="34" charset="0"/>
                <a:cs typeface="Arial" panose="020B0604020202020204" pitchFamily="34" charset="0"/>
              </a:rPr>
              <a:t>B057 – Service avoidance</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B058 – 2-way radios, key info, dumper cam</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B059 – Use of stop gates</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B060 – Plant person interface training</a:t>
            </a:r>
          </a:p>
        </p:txBody>
      </p:sp>
    </p:spTree>
    <p:extLst>
      <p:ext uri="{BB962C8B-B14F-4D97-AF65-F5344CB8AC3E}">
        <p14:creationId xmlns:p14="http://schemas.microsoft.com/office/powerpoint/2010/main" val="31751671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Index listing of Blue Star awards </a:t>
            </a:r>
            <a:r>
              <a:rPr lang="en-US" sz="2000" dirty="0">
                <a:latin typeface="Arial" panose="020B0604020202020204" pitchFamily="34" charset="0"/>
                <a:cs typeface="Arial" panose="020B0604020202020204" pitchFamily="34" charset="0"/>
              </a:rPr>
              <a:t>(page 4 of 5)</a:t>
            </a:r>
            <a:r>
              <a:rPr lang="en-US" dirty="0">
                <a:latin typeface="Arial" panose="020B0604020202020204" pitchFamily="34" charset="0"/>
                <a:cs typeface="Arial" panose="020B0604020202020204" pitchFamily="34" charset="0"/>
              </a:rPr>
              <a:t> </a:t>
            </a:r>
            <a:r>
              <a:rPr lang="en-US" kern="1200" dirty="0">
                <a:solidFill>
                  <a:schemeClr val="tx1"/>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rmAutofit/>
          </a:bodyPr>
          <a:lstStyle/>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B061 – Induction training area 1 </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B062 – PPI, JCB Hydradig, Prolec restrictors</a:t>
            </a:r>
          </a:p>
          <a:p>
            <a:pPr marL="0"/>
            <a:r>
              <a:rPr lang="en-US" sz="1800" dirty="0">
                <a:latin typeface="Arial" panose="020B0604020202020204" pitchFamily="34" charset="0"/>
                <a:cs typeface="Arial" panose="020B0604020202020204" pitchFamily="34" charset="0"/>
              </a:rPr>
              <a:t>B063 – LifeVac</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B064 – Virtual reality (VR) training</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B065 – Rotating dumper cab</a:t>
            </a:r>
          </a:p>
          <a:p>
            <a:pPr marL="0"/>
            <a:r>
              <a:rPr lang="en-US" sz="1800" dirty="0">
                <a:latin typeface="Arial" panose="020B0604020202020204" pitchFamily="34" charset="0"/>
                <a:cs typeface="Arial" panose="020B0604020202020204" pitchFamily="34" charset="0"/>
              </a:rPr>
              <a:t>B066 – Surface mining (use of Power Plane)</a:t>
            </a:r>
          </a:p>
          <a:p>
            <a:pPr marL="0"/>
            <a:r>
              <a:rPr lang="en-US" sz="1800" dirty="0">
                <a:latin typeface="Arial" panose="020B0604020202020204" pitchFamily="34" charset="0"/>
                <a:cs typeface="Arial" panose="020B0604020202020204" pitchFamily="34" charset="0"/>
              </a:rPr>
              <a:t>B067 – Occupational health, fatigue</a:t>
            </a:r>
          </a:p>
          <a:p>
            <a:pPr marL="0"/>
            <a:r>
              <a:rPr lang="en-US" sz="1800" dirty="0">
                <a:latin typeface="Arial" panose="020B0604020202020204" pitchFamily="34" charset="0"/>
                <a:cs typeface="Arial" panose="020B0604020202020204" pitchFamily="34" charset="0"/>
              </a:rPr>
              <a:t>B068 – Service avoidance</a:t>
            </a:r>
          </a:p>
          <a:p>
            <a:pPr marL="0"/>
            <a:r>
              <a:rPr lang="en-US" sz="1800" dirty="0">
                <a:latin typeface="Arial" panose="020B0604020202020204" pitchFamily="34" charset="0"/>
                <a:cs typeface="Arial" panose="020B0604020202020204" pitchFamily="34" charset="0"/>
              </a:rPr>
              <a:t>B069 – Overhead protection</a:t>
            </a:r>
          </a:p>
          <a:p>
            <a:pPr marL="0"/>
            <a:r>
              <a:rPr lang="en-US" sz="1800" dirty="0">
                <a:latin typeface="Arial" panose="020B0604020202020204" pitchFamily="34" charset="0"/>
                <a:cs typeface="Arial" panose="020B0604020202020204" pitchFamily="34" charset="0"/>
              </a:rPr>
              <a:t>B070 – Banners (bridge name / No / location)</a:t>
            </a:r>
          </a:p>
          <a:p>
            <a:pPr marL="0"/>
            <a:endParaRPr lang="en-US" sz="2000" dirty="0"/>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dirty="0">
                <a:latin typeface="Arial" panose="020B0604020202020204" pitchFamily="34" charset="0"/>
                <a:cs typeface="Arial" panose="020B0604020202020204" pitchFamily="34" charset="0"/>
              </a:rPr>
              <a:t>B071 – Remote drilling (No HAVS)   </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B072 – MEWP virtual reality training simulator</a:t>
            </a:r>
          </a:p>
          <a:p>
            <a:pPr marL="0"/>
            <a:r>
              <a:rPr lang="en-US" sz="1800" dirty="0">
                <a:latin typeface="Arial" panose="020B0604020202020204" pitchFamily="34" charset="0"/>
                <a:cs typeface="Arial" panose="020B0604020202020204" pitchFamily="34" charset="0"/>
              </a:rPr>
              <a:t>B073 – Drone tech aerial mapping stockpiles</a:t>
            </a:r>
          </a:p>
          <a:p>
            <a:pPr marL="0"/>
            <a:r>
              <a:rPr lang="en-US" sz="1800" dirty="0">
                <a:latin typeface="Arial" panose="020B0604020202020204" pitchFamily="34" charset="0"/>
                <a:cs typeface="Arial" panose="020B0604020202020204" pitchFamily="34" charset="0"/>
              </a:rPr>
              <a:t>B074 – Halo Deployment ‘Worker Guardian’</a:t>
            </a:r>
          </a:p>
          <a:p>
            <a:pPr marL="0"/>
            <a:r>
              <a:rPr lang="en-US" sz="1800" dirty="0">
                <a:latin typeface="Arial" panose="020B0604020202020204" pitchFamily="34" charset="0"/>
                <a:cs typeface="Arial" panose="020B0604020202020204" pitchFamily="34" charset="0"/>
              </a:rPr>
              <a:t>B075 – Base Light 420x portable lighting</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B076 – Virtual reality PPI training</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B077 – Hi-vis dumper</a:t>
            </a:r>
          </a:p>
          <a:p>
            <a:pPr marL="0"/>
            <a:r>
              <a:rPr lang="en-US" sz="1800" dirty="0">
                <a:latin typeface="Arial" panose="020B0604020202020204" pitchFamily="34" charset="0"/>
                <a:cs typeface="Arial" panose="020B0604020202020204" pitchFamily="34" charset="0"/>
              </a:rPr>
              <a:t>B078 – Milwaukee 6232 Band saw</a:t>
            </a:r>
          </a:p>
          <a:p>
            <a:pPr marL="0"/>
            <a:r>
              <a:rPr lang="en-US" sz="1800" dirty="0">
                <a:latin typeface="Arial" panose="020B0604020202020204" pitchFamily="34" charset="0"/>
                <a:cs typeface="Arial" panose="020B0604020202020204" pitchFamily="34" charset="0"/>
              </a:rPr>
              <a:t>B079 – GTL gas to liquids fuel</a:t>
            </a:r>
          </a:p>
          <a:p>
            <a:pPr marL="0"/>
            <a:r>
              <a:rPr lang="en-US" sz="1800" dirty="0">
                <a:latin typeface="Arial" panose="020B0604020202020204" pitchFamily="34" charset="0"/>
                <a:cs typeface="Arial" panose="020B0604020202020204" pitchFamily="34" charset="0"/>
              </a:rPr>
              <a:t>B080 – VMS overhead protection</a:t>
            </a:r>
          </a:p>
        </p:txBody>
      </p:sp>
    </p:spTree>
    <p:extLst>
      <p:ext uri="{BB962C8B-B14F-4D97-AF65-F5344CB8AC3E}">
        <p14:creationId xmlns:p14="http://schemas.microsoft.com/office/powerpoint/2010/main" val="211166169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Index listing of Blue Star awards </a:t>
            </a:r>
            <a:r>
              <a:rPr lang="en-US" sz="2000" dirty="0">
                <a:latin typeface="Arial" panose="020B0604020202020204" pitchFamily="34" charset="0"/>
                <a:cs typeface="Arial" panose="020B0604020202020204" pitchFamily="34" charset="0"/>
              </a:rPr>
              <a:t>(page 5 of 5)</a:t>
            </a:r>
            <a:endParaRPr lang="en-US" kern="12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rmAutofit/>
          </a:bodyPr>
          <a:lstStyle/>
          <a:p>
            <a:pPr marL="0"/>
            <a:r>
              <a:rPr lang="en-US" sz="1800" dirty="0">
                <a:latin typeface="Arial" panose="020B0604020202020204" pitchFamily="34" charset="0"/>
                <a:cs typeface="Arial" panose="020B0604020202020204" pitchFamily="34" charset="0"/>
              </a:rPr>
              <a:t>B081 – VMS TM exit </a:t>
            </a:r>
          </a:p>
          <a:p>
            <a:pPr marL="0"/>
            <a:r>
              <a:rPr lang="en-US" sz="1800" dirty="0">
                <a:latin typeface="Arial" panose="020B0604020202020204" pitchFamily="34" charset="0"/>
                <a:cs typeface="Arial" panose="020B0604020202020204" pitchFamily="34" charset="0"/>
              </a:rPr>
              <a:t>B082 – Trimble site vision</a:t>
            </a:r>
          </a:p>
          <a:p>
            <a:pPr marL="0"/>
            <a:r>
              <a:rPr lang="en-US" sz="1800" dirty="0">
                <a:latin typeface="Arial" panose="020B0604020202020204" pitchFamily="34" charset="0"/>
                <a:cs typeface="Arial" panose="020B0604020202020204" pitchFamily="34" charset="0"/>
              </a:rPr>
              <a:t>B083 – Survey giraffe</a:t>
            </a:r>
          </a:p>
          <a:p>
            <a:pPr marL="0"/>
            <a:r>
              <a:rPr lang="en-US" sz="1800" dirty="0">
                <a:latin typeface="Arial" panose="020B0604020202020204" pitchFamily="34" charset="0"/>
                <a:cs typeface="Arial" panose="020B0604020202020204" pitchFamily="34" charset="0"/>
              </a:rPr>
              <a:t>B084 – Public pedestrian safety</a:t>
            </a:r>
          </a:p>
          <a:p>
            <a:pPr marL="0"/>
            <a:r>
              <a:rPr lang="en-US" sz="1800" dirty="0">
                <a:solidFill>
                  <a:srgbClr val="92D050"/>
                </a:solidFill>
                <a:latin typeface="Arial" panose="020B0604020202020204" pitchFamily="34" charset="0"/>
                <a:cs typeface="Arial" panose="020B0604020202020204" pitchFamily="34" charset="0"/>
              </a:rPr>
              <a:t>B085 – Emergency call button</a:t>
            </a:r>
          </a:p>
          <a:p>
            <a:pPr marL="0"/>
            <a:r>
              <a:rPr lang="en-US" sz="1800" dirty="0">
                <a:solidFill>
                  <a:srgbClr val="92D050"/>
                </a:solidFill>
                <a:latin typeface="Arial" panose="020B0604020202020204" pitchFamily="34" charset="0"/>
                <a:cs typeface="Arial" panose="020B0604020202020204" pitchFamily="34" charset="0"/>
              </a:rPr>
              <a:t>B086 – </a:t>
            </a:r>
            <a:r>
              <a:rPr lang="en-GB" sz="1800" dirty="0">
                <a:solidFill>
                  <a:srgbClr val="92D050"/>
                </a:solidFill>
                <a:latin typeface="Arial" panose="020B0604020202020204" pitchFamily="34" charset="0"/>
                <a:cs typeface="Arial" panose="020B0604020202020204" pitchFamily="34" charset="0"/>
              </a:rPr>
              <a:t>V2 VDZ System </a:t>
            </a:r>
            <a:endParaRPr lang="en-US" sz="1800" dirty="0">
              <a:solidFill>
                <a:srgbClr val="92D050"/>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CEE4CEAE-D4B6-44EF-A543-7C86159FCCAC}"/>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sng" dirty="0">
                <a:latin typeface="Arial" panose="020B0604020202020204" pitchFamily="34" charset="0"/>
                <a:cs typeface="Arial" panose="020B0604020202020204" pitchFamily="34" charset="0"/>
              </a:rPr>
              <a:t>Blue Star awards, issued by calendar year</a:t>
            </a:r>
            <a:r>
              <a:rPr lang="en-US" sz="1800" dirty="0">
                <a:latin typeface="Arial" panose="020B0604020202020204" pitchFamily="34" charset="0"/>
                <a:cs typeface="Arial" panose="020B0604020202020204" pitchFamily="34" charset="0"/>
              </a:rPr>
              <a:t>:</a:t>
            </a:r>
          </a:p>
          <a:p>
            <a:pPr marL="0"/>
            <a:r>
              <a:rPr lang="en-US" sz="1800" dirty="0">
                <a:latin typeface="Arial" panose="020B0604020202020204" pitchFamily="34" charset="0"/>
                <a:cs typeface="Arial" panose="020B0604020202020204" pitchFamily="34" charset="0"/>
              </a:rPr>
              <a:t>2015 – 11no.</a:t>
            </a:r>
          </a:p>
          <a:p>
            <a:pPr marL="0"/>
            <a:r>
              <a:rPr lang="en-US" sz="1800" dirty="0">
                <a:latin typeface="Arial" panose="020B0604020202020204" pitchFamily="34" charset="0"/>
                <a:cs typeface="Arial" panose="020B0604020202020204" pitchFamily="34" charset="0"/>
              </a:rPr>
              <a:t>2016 – 44no. </a:t>
            </a:r>
            <a:r>
              <a:rPr lang="en-US" sz="1200" i="1" dirty="0">
                <a:latin typeface="Arial" panose="020B0604020202020204" pitchFamily="34" charset="0"/>
                <a:cs typeface="Arial" panose="020B0604020202020204" pitchFamily="34" charset="0"/>
              </a:rPr>
              <a:t>(+2no. Duplicates)</a:t>
            </a:r>
          </a:p>
          <a:p>
            <a:pPr marL="0"/>
            <a:r>
              <a:rPr lang="en-US" sz="1800" dirty="0">
                <a:latin typeface="Arial" panose="020B0604020202020204" pitchFamily="34" charset="0"/>
                <a:cs typeface="Arial" panose="020B0604020202020204" pitchFamily="34" charset="0"/>
              </a:rPr>
              <a:t>2017 – 12no.</a:t>
            </a:r>
          </a:p>
          <a:p>
            <a:pPr marL="0"/>
            <a:r>
              <a:rPr lang="en-US" sz="1800" dirty="0">
                <a:latin typeface="Arial" panose="020B0604020202020204" pitchFamily="34" charset="0"/>
                <a:cs typeface="Arial" panose="020B0604020202020204" pitchFamily="34" charset="0"/>
              </a:rPr>
              <a:t>2018 – 11no.</a:t>
            </a:r>
          </a:p>
          <a:p>
            <a:pPr marL="0"/>
            <a:r>
              <a:rPr lang="en-US" sz="1800" dirty="0">
                <a:latin typeface="Arial" panose="020B0604020202020204" pitchFamily="34" charset="0"/>
                <a:cs typeface="Arial" panose="020B0604020202020204" pitchFamily="34" charset="0"/>
              </a:rPr>
              <a:t>2019 – 2no.</a:t>
            </a:r>
          </a:p>
          <a:p>
            <a:pPr marL="0"/>
            <a:r>
              <a:rPr lang="en-US" sz="1800" dirty="0">
                <a:latin typeface="Arial" panose="020B0604020202020204" pitchFamily="34" charset="0"/>
                <a:cs typeface="Arial" panose="020B0604020202020204" pitchFamily="34" charset="0"/>
              </a:rPr>
              <a:t>2020 – 3no.</a:t>
            </a:r>
          </a:p>
          <a:p>
            <a:pPr marL="0"/>
            <a:r>
              <a:rPr lang="en-US" sz="1800" dirty="0">
                <a:solidFill>
                  <a:srgbClr val="92D050"/>
                </a:solidFill>
                <a:latin typeface="Arial" panose="020B0604020202020204" pitchFamily="34" charset="0"/>
                <a:cs typeface="Arial" panose="020B0604020202020204" pitchFamily="34" charset="0"/>
              </a:rPr>
              <a:t>2021 –</a:t>
            </a:r>
          </a:p>
          <a:p>
            <a:pPr marL="0" indent="0">
              <a:buNone/>
            </a:pPr>
            <a:r>
              <a:rPr lang="en-US" sz="1800" dirty="0">
                <a:latin typeface="Arial" panose="020B0604020202020204" pitchFamily="34" charset="0"/>
                <a:cs typeface="Arial" panose="020B0604020202020204" pitchFamily="34" charset="0"/>
              </a:rPr>
              <a:t>    Total = 83no.</a:t>
            </a:r>
          </a:p>
          <a:p>
            <a:pPr marL="0"/>
            <a:endParaRPr lang="en-US" sz="2000" dirty="0"/>
          </a:p>
          <a:p>
            <a:pPr marL="0"/>
            <a:endParaRPr lang="en-US" sz="2000" dirty="0"/>
          </a:p>
          <a:p>
            <a:pPr marL="0"/>
            <a:endParaRPr lang="en-US" sz="2000" dirty="0"/>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5907157" y="1825625"/>
            <a:ext cx="43566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51858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B000 – Skipper retractable tape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lnSpc>
                <a:spcPct val="120000"/>
              </a:lnSpc>
            </a:pPr>
            <a:r>
              <a:rPr lang="en-GB" sz="2000" dirty="0">
                <a:solidFill>
                  <a:schemeClr val="bg1"/>
                </a:solidFill>
                <a:latin typeface="Arial" panose="020B0604020202020204" pitchFamily="34" charset="0"/>
                <a:cs typeface="Arial" panose="020B0604020202020204" pitchFamily="34" charset="0"/>
              </a:rPr>
              <a:t>Skipper retractable tape used for demarcation.</a:t>
            </a:r>
          </a:p>
          <a:p>
            <a:pPr>
              <a:lnSpc>
                <a:spcPct val="120000"/>
              </a:lnSpc>
            </a:pPr>
            <a:r>
              <a:rPr lang="en-GB" sz="2000" dirty="0">
                <a:solidFill>
                  <a:schemeClr val="bg1"/>
                </a:solidFill>
                <a:latin typeface="Arial" panose="020B0604020202020204" pitchFamily="34" charset="0"/>
                <a:cs typeface="Arial" panose="020B0604020202020204" pitchFamily="34" charset="0"/>
              </a:rPr>
              <a:t>Photos (left), show how Skipper tape has been used to demarcate a plant exclusion zone.</a:t>
            </a:r>
          </a:p>
        </p:txBody>
      </p:sp>
      <p:pic>
        <p:nvPicPr>
          <p:cNvPr id="6" name="Picture 5">
            <a:extLst>
              <a:ext uri="{FF2B5EF4-FFF2-40B4-BE49-F238E27FC236}">
                <a16:creationId xmlns:a16="http://schemas.microsoft.com/office/drawing/2014/main" id="{6718BDAD-5510-481F-BBE8-61332B6D5400}"/>
              </a:ext>
            </a:extLst>
          </p:cNvPr>
          <p:cNvPicPr>
            <a:picLocks noChangeAspect="1"/>
          </p:cNvPicPr>
          <p:nvPr/>
        </p:nvPicPr>
        <p:blipFill>
          <a:blip r:embed="rId2"/>
          <a:stretch>
            <a:fillRect/>
          </a:stretch>
        </p:blipFill>
        <p:spPr>
          <a:xfrm>
            <a:off x="329175" y="2454900"/>
            <a:ext cx="3300629" cy="2412000"/>
          </a:xfrm>
          <a:prstGeom prst="rect">
            <a:avLst/>
          </a:prstGeom>
        </p:spPr>
      </p:pic>
      <p:pic>
        <p:nvPicPr>
          <p:cNvPr id="7" name="Picture 6">
            <a:extLst>
              <a:ext uri="{FF2B5EF4-FFF2-40B4-BE49-F238E27FC236}">
                <a16:creationId xmlns:a16="http://schemas.microsoft.com/office/drawing/2014/main" id="{8B7FF8AB-9149-4DBD-AA06-4656B20D12A3}"/>
              </a:ext>
            </a:extLst>
          </p:cNvPr>
          <p:cNvPicPr>
            <a:picLocks noChangeAspect="1"/>
          </p:cNvPicPr>
          <p:nvPr/>
        </p:nvPicPr>
        <p:blipFill>
          <a:blip r:embed="rId3"/>
          <a:stretch>
            <a:fillRect/>
          </a:stretch>
        </p:blipFill>
        <p:spPr>
          <a:xfrm>
            <a:off x="3600162" y="4141432"/>
            <a:ext cx="3782469" cy="2412000"/>
          </a:xfrm>
          <a:prstGeom prst="rect">
            <a:avLst/>
          </a:prstGeom>
        </p:spPr>
      </p:pic>
    </p:spTree>
    <p:extLst>
      <p:ext uri="{BB962C8B-B14F-4D97-AF65-F5344CB8AC3E}">
        <p14:creationId xmlns:p14="http://schemas.microsoft.com/office/powerpoint/2010/main" val="368391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B000 – </a:t>
            </a:r>
            <a:r>
              <a:rPr lang="en-US" dirty="0">
                <a:solidFill>
                  <a:schemeClr val="bg1"/>
                </a:solidFill>
                <a:latin typeface="Arial" panose="020B0604020202020204" pitchFamily="34" charset="0"/>
                <a:cs typeface="Arial" panose="020B0604020202020204" pitchFamily="34" charset="0"/>
              </a:rPr>
              <a:t>Safety Gate</a:t>
            </a:r>
            <a:r>
              <a:rPr lang="en-GB" dirty="0">
                <a:solidFill>
                  <a:schemeClr val="bg1"/>
                </a:solidFill>
                <a:latin typeface="Arial" panose="020B0604020202020204" pitchFamily="34" charset="0"/>
                <a:cs typeface="Arial" panose="020B0604020202020204" pitchFamily="34" charset="0"/>
              </a:rPr>
              <a:t>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lnSpc>
                <a:spcPct val="120000"/>
              </a:lnSpc>
            </a:pPr>
            <a:r>
              <a:rPr lang="en-GB" sz="2000" dirty="0">
                <a:solidFill>
                  <a:schemeClr val="bg1"/>
                </a:solidFill>
                <a:latin typeface="Arial" panose="020B0604020202020204" pitchFamily="34" charset="0"/>
                <a:cs typeface="Arial" panose="020B0604020202020204" pitchFamily="34" charset="0"/>
              </a:rPr>
              <a:t>A Safety Gate, as pictured left, is placed across the haul road on the approach to work areas, to prevent unauthorised or mistaken access whilst works were being carried out.</a:t>
            </a:r>
          </a:p>
          <a:p>
            <a:pPr>
              <a:lnSpc>
                <a:spcPct val="120000"/>
              </a:lnSpc>
            </a:pPr>
            <a:r>
              <a:rPr lang="en-GB" sz="2000" dirty="0">
                <a:solidFill>
                  <a:schemeClr val="bg1"/>
                </a:solidFill>
                <a:latin typeface="Arial" panose="020B0604020202020204" pitchFamily="34" charset="0"/>
                <a:cs typeface="Arial" panose="020B0604020202020204" pitchFamily="34" charset="0"/>
              </a:rPr>
              <a:t>The Safety Gate is opened and closed by a plant and vehicle marshal, to allow vehicles and personnel to pass safely, as soon as practicable.</a:t>
            </a:r>
          </a:p>
        </p:txBody>
      </p:sp>
      <p:pic>
        <p:nvPicPr>
          <p:cNvPr id="4" name="Picture 3">
            <a:extLst>
              <a:ext uri="{FF2B5EF4-FFF2-40B4-BE49-F238E27FC236}">
                <a16:creationId xmlns:a16="http://schemas.microsoft.com/office/drawing/2014/main" id="{AA50115A-0897-48BC-A815-57942EE50159}"/>
              </a:ext>
            </a:extLst>
          </p:cNvPr>
          <p:cNvPicPr>
            <a:picLocks noChangeAspect="1"/>
          </p:cNvPicPr>
          <p:nvPr/>
        </p:nvPicPr>
        <p:blipFill>
          <a:blip r:embed="rId2"/>
          <a:stretch>
            <a:fillRect/>
          </a:stretch>
        </p:blipFill>
        <p:spPr>
          <a:xfrm>
            <a:off x="329184" y="2454900"/>
            <a:ext cx="3557328" cy="2628000"/>
          </a:xfrm>
          <a:prstGeom prst="rect">
            <a:avLst/>
          </a:prstGeom>
        </p:spPr>
      </p:pic>
      <p:pic>
        <p:nvPicPr>
          <p:cNvPr id="5" name="Picture 4">
            <a:extLst>
              <a:ext uri="{FF2B5EF4-FFF2-40B4-BE49-F238E27FC236}">
                <a16:creationId xmlns:a16="http://schemas.microsoft.com/office/drawing/2014/main" id="{F8340F13-22B4-496F-ACCE-842C7687BDF2}"/>
              </a:ext>
            </a:extLst>
          </p:cNvPr>
          <p:cNvPicPr>
            <a:picLocks noChangeAspect="1"/>
          </p:cNvPicPr>
          <p:nvPr/>
        </p:nvPicPr>
        <p:blipFill>
          <a:blip r:embed="rId3"/>
          <a:stretch>
            <a:fillRect/>
          </a:stretch>
        </p:blipFill>
        <p:spPr>
          <a:xfrm>
            <a:off x="3923561" y="3882107"/>
            <a:ext cx="3459070" cy="2628000"/>
          </a:xfrm>
          <a:prstGeom prst="rect">
            <a:avLst/>
          </a:prstGeom>
        </p:spPr>
      </p:pic>
    </p:spTree>
    <p:extLst>
      <p:ext uri="{BB962C8B-B14F-4D97-AF65-F5344CB8AC3E}">
        <p14:creationId xmlns:p14="http://schemas.microsoft.com/office/powerpoint/2010/main" val="3848304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1990</Words>
  <Application>Microsoft Office PowerPoint</Application>
  <PresentationFormat>Widescreen</PresentationFormat>
  <Paragraphs>199</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Highways Safety Hub </vt:lpstr>
      <vt:lpstr>Blue Star awards presentation - Part 2</vt:lpstr>
      <vt:lpstr>Index listing of Blue Star awards (page 1 of 5)</vt:lpstr>
      <vt:lpstr>Index listing of Blue Star awards (page 2 of 5)  </vt:lpstr>
      <vt:lpstr>Index listing of Blue Star awards (page 3 of 5)  </vt:lpstr>
      <vt:lpstr>Index listing of Blue Star awards (page 4 of 5)  </vt:lpstr>
      <vt:lpstr>Index listing of Blue Star awards (page 5 of 5)</vt:lpstr>
      <vt:lpstr>B000 – Skipper retractable tape  </vt:lpstr>
      <vt:lpstr>B000 – Safety Gate  </vt:lpstr>
      <vt:lpstr>B012 – Work at heights </vt:lpstr>
      <vt:lpstr>B014 – Dumper camera</vt:lpstr>
      <vt:lpstr>B025 – Red Zone training</vt:lpstr>
      <vt:lpstr>B038 – Skipper tape exclusion zone    </vt:lpstr>
      <vt:lpstr>B051 – Animated RAMS</vt:lpstr>
      <vt:lpstr>B054 – Vest and safety helmet lights </vt:lpstr>
      <vt:lpstr>B055 – 360° cameras fitted to TM vehicles  </vt:lpstr>
      <vt:lpstr>B058 – Two way radios</vt:lpstr>
      <vt:lpstr>B058 – New 6T Dumper</vt:lpstr>
      <vt:lpstr>B059 – Use of stop gates</vt:lpstr>
      <vt:lpstr>B060 – PPI training</vt:lpstr>
      <vt:lpstr>B061 – Induction training area 1</vt:lpstr>
      <vt:lpstr>B062 – Stop boards and ‘Skipper’ tape</vt:lpstr>
      <vt:lpstr>B062 – Prolec height and slew restrictors </vt:lpstr>
      <vt:lpstr>B064 – Virtual Reality Training</vt:lpstr>
      <vt:lpstr>B064 – Virtual Reality Training</vt:lpstr>
      <vt:lpstr>B065 – Rotating Dumper Cab</vt:lpstr>
      <vt:lpstr>B072 – MEWP virtual reality training simulator</vt:lpstr>
      <vt:lpstr>B076 – Virtual Reality PPI training</vt:lpstr>
      <vt:lpstr>B077 – Hi-vis Dumper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Highways Safety Hub</dc:title>
  <dc:creator>Tootell, Bob (MS)</dc:creator>
  <cp:lastModifiedBy>Tootell, Bob (MS)</cp:lastModifiedBy>
  <cp:revision>109</cp:revision>
  <dcterms:created xsi:type="dcterms:W3CDTF">2021-01-04T14:24:21Z</dcterms:created>
  <dcterms:modified xsi:type="dcterms:W3CDTF">2021-02-03T15:56:45Z</dcterms:modified>
</cp:coreProperties>
</file>